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3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3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3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3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3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3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4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4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4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4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5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5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5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5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8"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6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6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6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69"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70"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7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75"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77"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78"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79"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80"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81"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82"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9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9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9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9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0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0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0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0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1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1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11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1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11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2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12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12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12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12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12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30"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32"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3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3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3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4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4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4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4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45"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4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4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49"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51"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152"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5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5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157"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59"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160"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161"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162"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163"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164"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6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7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7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8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8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18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8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9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AU" sz="3200" b="0" strike="noStrike" spc="-1">
              <a:latin typeface="Arial"/>
            </a:endParaRPr>
          </a:p>
        </p:txBody>
      </p:sp>
      <p:sp>
        <p:nvSpPr>
          <p:cNvPr id="19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9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9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19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
        <p:nvSpPr>
          <p:cNvPr id="19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AU"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9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AU" sz="3200" b="0" strike="noStrike" spc="-1">
              <a:latin typeface="Arial"/>
            </a:endParaRPr>
          </a:p>
        </p:txBody>
      </p:sp>
      <p:sp>
        <p:nvSpPr>
          <p:cNvPr id="19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AU" sz="3200" b="0" strike="noStrike" spc="-1">
              <a:latin typeface="Arial"/>
            </a:endParaRPr>
          </a:p>
        </p:txBody>
      </p:sp>
      <p:sp>
        <p:nvSpPr>
          <p:cNvPr id="20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AU" sz="3200" b="0" strike="noStrike" spc="-1">
              <a:latin typeface="Arial"/>
            </a:endParaRPr>
          </a:p>
        </p:txBody>
      </p:sp>
      <p:sp>
        <p:nvSpPr>
          <p:cNvPr id="20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AU" sz="3200" b="0" strike="noStrike" spc="-1">
              <a:latin typeface="Arial"/>
            </a:endParaRPr>
          </a:p>
        </p:txBody>
      </p:sp>
      <p:sp>
        <p:nvSpPr>
          <p:cNvPr id="20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AU" sz="3200" b="0" strike="noStrike" spc="-1">
              <a:latin typeface="Arial"/>
            </a:endParaRPr>
          </a:p>
        </p:txBody>
      </p:sp>
      <p:sp>
        <p:nvSpPr>
          <p:cNvPr id="20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1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1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AU" sz="3200" b="0" strike="noStrike" spc="-1">
              <a:latin typeface="Arial"/>
            </a:endParaRPr>
          </a:p>
        </p:txBody>
      </p:sp>
      <p:sp>
        <p:nvSpPr>
          <p:cNvPr id="1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AU" sz="3200" b="0" strike="noStrike" spc="-1">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3"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AU" sz="4400" b="0" strike="noStrike" spc="-1">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AU" sz="3200" b="0" strike="noStrike" spc="-1">
              <a:latin typeface="Arial"/>
            </a:endParaRPr>
          </a:p>
        </p:txBody>
      </p:sp>
      <p:sp>
        <p:nvSpPr>
          <p:cNvPr id="2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AU" sz="3200" b="0" strike="noStrike" spc="-1">
              <a:latin typeface="Arial"/>
            </a:endParaRPr>
          </a:p>
        </p:txBody>
      </p:sp>
      <p:sp>
        <p:nvSpPr>
          <p:cNvPr id="27"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AU"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A8014 CORE Skills Powerpoint-1.jpg"/>
          <p:cNvPicPr/>
          <p:nvPr/>
        </p:nvPicPr>
        <p:blipFill>
          <a:blip r:embed="rId14"/>
          <a:stretch/>
        </p:blipFill>
        <p:spPr>
          <a:xfrm>
            <a:off x="0" y="0"/>
            <a:ext cx="9143280" cy="5142960"/>
          </a:xfrm>
          <a:prstGeom prst="rect">
            <a:avLst/>
          </a:prstGeom>
          <a:ln w="0">
            <a:noFill/>
          </a:ln>
        </p:spPr>
      </p:pic>
      <p:sp>
        <p:nvSpPr>
          <p:cNvPr id="8" name="Line 1"/>
          <p:cNvSpPr/>
          <p:nvPr/>
        </p:nvSpPr>
        <p:spPr>
          <a:xfrm>
            <a:off x="4713480" y="3452040"/>
            <a:ext cx="1877760" cy="0"/>
          </a:xfrm>
          <a:prstGeom prst="line">
            <a:avLst/>
          </a:prstGeom>
          <a:ln w="57150">
            <a:solidFill>
              <a:srgbClr val="A40F6C"/>
            </a:solidFill>
            <a:round/>
          </a:ln>
        </p:spPr>
        <p:style>
          <a:lnRef idx="2">
            <a:schemeClr val="accent1"/>
          </a:lnRef>
          <a:fillRef idx="0">
            <a:schemeClr val="accent1"/>
          </a:fillRef>
          <a:effectRef idx="1">
            <a:schemeClr val="accent1"/>
          </a:effectRef>
          <a:fontRef idx="minor"/>
        </p:style>
      </p:sp>
      <p:sp>
        <p:nvSpPr>
          <p:cNvPr id="2" name="CustomShape 2"/>
          <p:cNvSpPr/>
          <p:nvPr/>
        </p:nvSpPr>
        <p:spPr>
          <a:xfrm>
            <a:off x="5573160" y="355320"/>
            <a:ext cx="29145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Calibri"/>
                <a:ea typeface="DejaVu Sans"/>
              </a:rPr>
              <a:t>Delivering Data Science</a:t>
            </a:r>
            <a:endParaRPr lang="en-AU" sz="1800" b="0" strike="noStrike" spc="-1">
              <a:latin typeface="Arial"/>
            </a:endParaRPr>
          </a:p>
        </p:txBody>
      </p:sp>
      <p:sp>
        <p:nvSpPr>
          <p:cNvPr id="3" name="CustomShape 3"/>
          <p:cNvSpPr/>
          <p:nvPr/>
        </p:nvSpPr>
        <p:spPr>
          <a:xfrm>
            <a:off x="5573160" y="639360"/>
            <a:ext cx="29145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A40F6C"/>
                </a:solidFill>
                <a:latin typeface="Calibri"/>
                <a:ea typeface="DejaVu Sans"/>
              </a:rPr>
              <a:t>In Resources &amp; Energy</a:t>
            </a:r>
            <a:endParaRPr lang="en-AU" sz="1800" b="0" strike="noStrike" spc="-1">
              <a:latin typeface="Arial"/>
            </a:endParaRPr>
          </a:p>
        </p:txBody>
      </p:sp>
      <p:sp>
        <p:nvSpPr>
          <p:cNvPr id="4" name="Line 4"/>
          <p:cNvSpPr/>
          <p:nvPr/>
        </p:nvSpPr>
        <p:spPr>
          <a:xfrm>
            <a:off x="5662440" y="1093680"/>
            <a:ext cx="3556080" cy="0"/>
          </a:xfrm>
          <a:prstGeom prst="line">
            <a:avLst/>
          </a:prstGeom>
          <a:ln>
            <a:solidFill>
              <a:schemeClr val="accent2"/>
            </a:solidFill>
            <a:round/>
          </a:ln>
        </p:spPr>
        <p:style>
          <a:lnRef idx="2">
            <a:schemeClr val="accent1"/>
          </a:lnRef>
          <a:fillRef idx="0">
            <a:schemeClr val="accent1"/>
          </a:fillRef>
          <a:effectRef idx="1">
            <a:schemeClr val="accent1"/>
          </a:effectRef>
          <a:fontRef idx="minor"/>
        </p:style>
      </p:sp>
      <p:sp>
        <p:nvSpPr>
          <p:cNvPr id="5" name="PlaceHolder 5"/>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6"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Picture 1" descr="A8014 CORE Skills Powerpoint-9.jpg"/>
          <p:cNvPicPr/>
          <p:nvPr/>
        </p:nvPicPr>
        <p:blipFill>
          <a:blip r:embed="rId14"/>
          <a:stretch/>
        </p:blipFill>
        <p:spPr>
          <a:xfrm>
            <a:off x="0" y="0"/>
            <a:ext cx="9143280" cy="5142960"/>
          </a:xfrm>
          <a:prstGeom prst="rect">
            <a:avLst/>
          </a:prstGeom>
          <a:ln w="0">
            <a:noFill/>
          </a:ln>
        </p:spPr>
      </p:pic>
      <p:sp>
        <p:nvSpPr>
          <p:cNvPr id="44" name="CustomShape 1"/>
          <p:cNvSpPr/>
          <p:nvPr/>
        </p:nvSpPr>
        <p:spPr>
          <a:xfrm>
            <a:off x="1351440" y="0"/>
            <a:ext cx="360" cy="746640"/>
          </a:xfrm>
          <a:custGeom>
            <a:avLst/>
            <a:gdLst/>
            <a:ahLst/>
            <a:cxnLst/>
            <a:rect l="l" t="t" r="r" b="b"/>
            <a:pathLst>
              <a:path h="1643380">
                <a:moveTo>
                  <a:pt x="0" y="1643377"/>
                </a:moveTo>
                <a:lnTo>
                  <a:pt x="0" y="0"/>
                </a:lnTo>
              </a:path>
            </a:pathLst>
          </a:custGeom>
          <a:noFill/>
          <a:ln w="15989">
            <a:solidFill>
              <a:srgbClr val="0F1137"/>
            </a:solidFill>
            <a:round/>
          </a:ln>
        </p:spPr>
        <p:style>
          <a:lnRef idx="0">
            <a:scrgbClr r="0" g="0" b="0"/>
          </a:lnRef>
          <a:fillRef idx="0">
            <a:scrgbClr r="0" g="0" b="0"/>
          </a:fillRef>
          <a:effectRef idx="0">
            <a:scrgbClr r="0" g="0" b="0"/>
          </a:effectRef>
          <a:fontRef idx="minor"/>
        </p:style>
      </p:sp>
      <p:sp>
        <p:nvSpPr>
          <p:cNvPr id="45" name="PlaceHolder 2"/>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46"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Picture 11" descr="A8014 CORE Skills Powerpoint-15.jpg"/>
          <p:cNvPicPr/>
          <p:nvPr/>
        </p:nvPicPr>
        <p:blipFill>
          <a:blip r:embed="rId14"/>
          <a:stretch/>
        </p:blipFill>
        <p:spPr>
          <a:xfrm>
            <a:off x="0" y="0"/>
            <a:ext cx="9143280" cy="5142960"/>
          </a:xfrm>
          <a:prstGeom prst="rect">
            <a:avLst/>
          </a:prstGeom>
          <a:ln w="0">
            <a:noFill/>
          </a:ln>
        </p:spPr>
      </p:pic>
      <p:sp>
        <p:nvSpPr>
          <p:cNvPr id="84" name="CustomShape 1"/>
          <p:cNvSpPr/>
          <p:nvPr/>
        </p:nvSpPr>
        <p:spPr>
          <a:xfrm>
            <a:off x="1351440" y="0"/>
            <a:ext cx="360" cy="746640"/>
          </a:xfrm>
          <a:custGeom>
            <a:avLst/>
            <a:gdLst/>
            <a:ahLst/>
            <a:cxnLst/>
            <a:rect l="l" t="t" r="r" b="b"/>
            <a:pathLst>
              <a:path h="1643380">
                <a:moveTo>
                  <a:pt x="0" y="1643377"/>
                </a:moveTo>
                <a:lnTo>
                  <a:pt x="0" y="0"/>
                </a:lnTo>
              </a:path>
            </a:pathLst>
          </a:custGeom>
          <a:noFill/>
          <a:ln w="15989">
            <a:solidFill>
              <a:srgbClr val="0F1137"/>
            </a:solidFill>
            <a:round/>
          </a:ln>
        </p:spPr>
        <p:style>
          <a:lnRef idx="0">
            <a:scrgbClr r="0" g="0" b="0"/>
          </a:lnRef>
          <a:fillRef idx="0">
            <a:scrgbClr r="0" g="0" b="0"/>
          </a:fillRef>
          <a:effectRef idx="0">
            <a:scrgbClr r="0" g="0" b="0"/>
          </a:effectRef>
          <a:fontRef idx="minor"/>
        </p:style>
      </p:sp>
      <p:sp>
        <p:nvSpPr>
          <p:cNvPr id="85" name="CustomShape 2"/>
          <p:cNvSpPr/>
          <p:nvPr/>
        </p:nvSpPr>
        <p:spPr>
          <a:xfrm>
            <a:off x="1605600" y="217080"/>
            <a:ext cx="5229360" cy="39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2000" b="1" strike="noStrike" spc="-1">
                <a:solidFill>
                  <a:srgbClr val="000000"/>
                </a:solidFill>
                <a:latin typeface="Calibri"/>
                <a:ea typeface="DejaVu Sans"/>
              </a:rPr>
              <a:t>Aims &amp; Learning Outcomes – Day</a:t>
            </a:r>
            <a:endParaRPr lang="en-AU" sz="2000" b="0" strike="noStrike" spc="-1">
              <a:latin typeface="Arial"/>
            </a:endParaRPr>
          </a:p>
        </p:txBody>
      </p:sp>
      <p:sp>
        <p:nvSpPr>
          <p:cNvPr id="86" name="CustomShape 3"/>
          <p:cNvSpPr/>
          <p:nvPr/>
        </p:nvSpPr>
        <p:spPr>
          <a:xfrm>
            <a:off x="1653120" y="1246680"/>
            <a:ext cx="65304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Aims</a:t>
            </a:r>
            <a:endParaRPr lang="en-AU" sz="1800" b="0" strike="noStrike" spc="-1">
              <a:latin typeface="Arial"/>
            </a:endParaRPr>
          </a:p>
        </p:txBody>
      </p:sp>
      <p:sp>
        <p:nvSpPr>
          <p:cNvPr id="87" name="CustomShape 4"/>
          <p:cNvSpPr/>
          <p:nvPr/>
        </p:nvSpPr>
        <p:spPr>
          <a:xfrm>
            <a:off x="1776600" y="3037680"/>
            <a:ext cx="200952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800" b="1" strike="noStrike" spc="-1">
                <a:solidFill>
                  <a:srgbClr val="FFFFFF"/>
                </a:solidFill>
                <a:latin typeface="Calibri"/>
                <a:ea typeface="DejaVu Sans"/>
              </a:rPr>
              <a:t>Learning Outcomes</a:t>
            </a:r>
            <a:endParaRPr lang="en-AU" sz="1800" b="0" strike="noStrike" spc="-1">
              <a:latin typeface="Arial"/>
            </a:endParaRPr>
          </a:p>
        </p:txBody>
      </p:sp>
      <p:sp>
        <p:nvSpPr>
          <p:cNvPr id="88" name="PlaceHolder 5"/>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89"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6" name="Picture 1" descr="A8014 CORE Skills Powerpoint-7.jpg"/>
          <p:cNvPicPr/>
          <p:nvPr/>
        </p:nvPicPr>
        <p:blipFill>
          <a:blip r:embed="rId14"/>
          <a:stretch/>
        </p:blipFill>
        <p:spPr>
          <a:xfrm>
            <a:off x="0" y="0"/>
            <a:ext cx="9143280" cy="5142960"/>
          </a:xfrm>
          <a:prstGeom prst="rect">
            <a:avLst/>
          </a:prstGeom>
          <a:ln w="0">
            <a:noFill/>
          </a:ln>
        </p:spPr>
      </p:pic>
      <p:sp>
        <p:nvSpPr>
          <p:cNvPr id="12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128"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5" name="Picture 2" descr="A8014 CORE Skills Powerpoint-8.jpg"/>
          <p:cNvPicPr/>
          <p:nvPr/>
        </p:nvPicPr>
        <p:blipFill>
          <a:blip r:embed="rId14"/>
          <a:stretch/>
        </p:blipFill>
        <p:spPr>
          <a:xfrm>
            <a:off x="0" y="0"/>
            <a:ext cx="9143280" cy="5142960"/>
          </a:xfrm>
          <a:prstGeom prst="rect">
            <a:avLst/>
          </a:prstGeom>
          <a:ln w="0">
            <a:noFill/>
          </a:ln>
        </p:spPr>
      </p:pic>
      <p:sp>
        <p:nvSpPr>
          <p:cNvPr id="16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AU" sz="4400" b="0" strike="noStrike" spc="-1">
                <a:latin typeface="Arial"/>
              </a:rPr>
              <a:t>Click to edit the title text format</a:t>
            </a:r>
          </a:p>
        </p:txBody>
      </p:sp>
      <p:sp>
        <p:nvSpPr>
          <p:cNvPr id="16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AU"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AU" sz="2800" b="0" strike="noStrike" spc="-1">
                <a:latin typeface="Arial"/>
              </a:rPr>
              <a:t>Second Outline Level</a:t>
            </a:r>
          </a:p>
          <a:p>
            <a:pPr marL="1296000" lvl="2" indent="-288000">
              <a:spcBef>
                <a:spcPts val="850"/>
              </a:spcBef>
              <a:buClr>
                <a:srgbClr val="000000"/>
              </a:buClr>
              <a:buSzPct val="45000"/>
              <a:buFont typeface="Wingdings" charset="2"/>
              <a:buChar char=""/>
            </a:pPr>
            <a:r>
              <a:rPr lang="en-AU" sz="2400" b="0" strike="noStrike" spc="-1">
                <a:latin typeface="Arial"/>
              </a:rPr>
              <a:t>Third Outline Level</a:t>
            </a:r>
          </a:p>
          <a:p>
            <a:pPr marL="1728000" lvl="3" indent="-216000">
              <a:spcBef>
                <a:spcPts val="567"/>
              </a:spcBef>
              <a:buClr>
                <a:srgbClr val="000000"/>
              </a:buClr>
              <a:buSzPct val="75000"/>
              <a:buFont typeface="Symbol" charset="2"/>
              <a:buChar char=""/>
            </a:pPr>
            <a:r>
              <a:rPr lang="en-AU" sz="2000" b="0" strike="noStrike" spc="-1">
                <a:latin typeface="Arial"/>
              </a:rPr>
              <a:t>Fourth Outline Level</a:t>
            </a:r>
          </a:p>
          <a:p>
            <a:pPr marL="2160000" lvl="4" indent="-216000">
              <a:spcBef>
                <a:spcPts val="283"/>
              </a:spcBef>
              <a:buClr>
                <a:srgbClr val="000000"/>
              </a:buClr>
              <a:buSzPct val="45000"/>
              <a:buFont typeface="Wingdings" charset="2"/>
              <a:buChar char=""/>
            </a:pPr>
            <a:r>
              <a:rPr lang="en-AU" sz="2000" b="0" strike="noStrike" spc="-1">
                <a:latin typeface="Arial"/>
              </a:rPr>
              <a:t>Fifth Outline Level</a:t>
            </a:r>
          </a:p>
          <a:p>
            <a:pPr marL="2592000" lvl="5" indent="-216000">
              <a:spcBef>
                <a:spcPts val="283"/>
              </a:spcBef>
              <a:buClr>
                <a:srgbClr val="000000"/>
              </a:buClr>
              <a:buSzPct val="45000"/>
              <a:buFont typeface="Wingdings" charset="2"/>
              <a:buChar char=""/>
            </a:pPr>
            <a:r>
              <a:rPr lang="en-AU" sz="2000" b="0" strike="noStrike" spc="-1">
                <a:latin typeface="Arial"/>
              </a:rPr>
              <a:t>Sixth Outline Level</a:t>
            </a:r>
          </a:p>
          <a:p>
            <a:pPr marL="3024000" lvl="6" indent="-216000">
              <a:spcBef>
                <a:spcPts val="283"/>
              </a:spcBef>
              <a:buClr>
                <a:srgbClr val="000000"/>
              </a:buClr>
              <a:buSzPct val="45000"/>
              <a:buFont typeface="Wingdings" charset="2"/>
              <a:buChar char=""/>
            </a:pPr>
            <a:r>
              <a:rPr lang="en-AU"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jpeg"/><Relationship Id="rId7" Type="http://schemas.openxmlformats.org/officeDocument/2006/relationships/hyperlink" Target="https://github.com/core-skills/06-machine-learning" TargetMode="External"/><Relationship Id="rId2" Type="http://schemas.openxmlformats.org/officeDocument/2006/relationships/image" Target="../media/image10.jpeg"/><Relationship Id="rId1" Type="http://schemas.openxmlformats.org/officeDocument/2006/relationships/slideLayout" Target="../slideLayouts/slideLayout13.xml"/><Relationship Id="rId6" Type="http://schemas.openxmlformats.org/officeDocument/2006/relationships/hyperlink" Target="http://scikit-learn.org/" TargetMode="External"/><Relationship Id="rId5" Type="http://schemas.openxmlformats.org/officeDocument/2006/relationships/image" Target="../media/image24.jpe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ore-skills/08-machine-learning/blob/master/notebooks/am1-iron-ore-dataset.ipynb"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jpe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core-skills/08-machine-learning/blob/master/notebooks/am1-iron-ore-dataset.ipynb"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6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pn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core-skills/08-machine-learning/blob/master/notebooks/am1-iron-ore-dataset.ipynb"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7.png"/><Relationship Id="rId7" Type="http://schemas.openxmlformats.org/officeDocument/2006/relationships/image" Target="../media/image78.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1.wmf"/><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8" Type="http://schemas.openxmlformats.org/officeDocument/2006/relationships/hyperlink" Target="https://www.datascience.com/blog" TargetMode="External"/><Relationship Id="rId3" Type="http://schemas.openxmlformats.org/officeDocument/2006/relationships/image" Target="../media/image22.jpeg"/><Relationship Id="rId7" Type="http://schemas.openxmlformats.org/officeDocument/2006/relationships/hyperlink" Target="https://towardsdatascience.com/" TargetMode="External"/><Relationship Id="rId12" Type="http://schemas.openxmlformats.org/officeDocument/2006/relationships/image" Target="../media/image87.jpe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hyperlink" Target="https://medium.com/topic/artificial-intelligence" TargetMode="External"/><Relationship Id="rId11" Type="http://schemas.openxmlformats.org/officeDocument/2006/relationships/hyperlink" Target="https://stats.stackexchange.com/" TargetMode="External"/><Relationship Id="rId5" Type="http://schemas.openxmlformats.org/officeDocument/2006/relationships/image" Target="../media/image24.jpeg"/><Relationship Id="rId10" Type="http://schemas.openxmlformats.org/officeDocument/2006/relationships/hyperlink" Target="http://blog.kaggle.com/" TargetMode="External"/><Relationship Id="rId4" Type="http://schemas.openxmlformats.org/officeDocument/2006/relationships/image" Target="../media/image23.jpeg"/><Relationship Id="rId9" Type="http://schemas.openxmlformats.org/officeDocument/2006/relationships/hyperlink" Target="https://www.kdnuggets.com/"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hyperlink" Target="https://hbr.org/2018/10/the-chairman-of-nokia-on-ensuring-every-employee-has-a-basic-understanding-of-machine-learning-including-him"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5297400" y="1726920"/>
            <a:ext cx="3280320" cy="612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79"/>
              </a:spcBef>
              <a:tabLst>
                <a:tab pos="0" algn="l"/>
              </a:tabLst>
            </a:pPr>
            <a:r>
              <a:rPr lang="en-US" sz="2400" b="0" strike="noStrike" spc="-1">
                <a:solidFill>
                  <a:srgbClr val="0F1137"/>
                </a:solidFill>
                <a:latin typeface="Calibri"/>
              </a:rPr>
              <a:t>Machine Learning I</a:t>
            </a:r>
            <a:endParaRPr lang="en-AU" sz="2400" b="0" strike="noStrike" spc="-1">
              <a:latin typeface="Arial"/>
            </a:endParaRPr>
          </a:p>
        </p:txBody>
      </p:sp>
      <p:sp>
        <p:nvSpPr>
          <p:cNvPr id="205" name="CustomShape 2"/>
          <p:cNvSpPr/>
          <p:nvPr/>
        </p:nvSpPr>
        <p:spPr>
          <a:xfrm>
            <a:off x="5297400" y="3524760"/>
            <a:ext cx="3726360" cy="285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41"/>
              </a:spcBef>
              <a:tabLst>
                <a:tab pos="0" algn="l"/>
              </a:tabLst>
            </a:pPr>
            <a:r>
              <a:rPr lang="en-US" sz="1200" b="0" strike="noStrike" spc="-1">
                <a:solidFill>
                  <a:srgbClr val="0F1137"/>
                </a:solidFill>
                <a:latin typeface="Calibri"/>
              </a:rPr>
              <a:t>Dr Leonardo Portes dos Santos &amp; Dr Thomas Steml</a:t>
            </a:r>
            <a:endParaRPr lang="en-AU" sz="1200" b="0" strike="noStrike" spc="-1">
              <a:latin typeface="Arial"/>
            </a:endParaRPr>
          </a:p>
        </p:txBody>
      </p:sp>
      <p:sp>
        <p:nvSpPr>
          <p:cNvPr id="206" name="CustomShape 3"/>
          <p:cNvSpPr/>
          <p:nvPr/>
        </p:nvSpPr>
        <p:spPr>
          <a:xfrm>
            <a:off x="5470560" y="2309400"/>
            <a:ext cx="3280320" cy="43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400" b="1" strike="noStrike" spc="-1">
                <a:solidFill>
                  <a:srgbClr val="A40F6C"/>
                </a:solidFill>
                <a:latin typeface="Calibri"/>
              </a:rPr>
              <a:t>Day 8</a:t>
            </a:r>
            <a:endParaRPr lang="en-AU" sz="1400" b="0" strike="noStrike" spc="-1">
              <a:latin typeface="Arial"/>
            </a:endParaRPr>
          </a:p>
        </p:txBody>
      </p:sp>
      <p:sp>
        <p:nvSpPr>
          <p:cNvPr id="207" name="CustomShape 4"/>
          <p:cNvSpPr/>
          <p:nvPr/>
        </p:nvSpPr>
        <p:spPr>
          <a:xfrm>
            <a:off x="5297400" y="4674600"/>
            <a:ext cx="1843200" cy="31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38000"/>
          </a:bodyPr>
          <a:lstStyle/>
          <a:p>
            <a:pPr>
              <a:lnSpc>
                <a:spcPct val="100000"/>
              </a:lnSpc>
              <a:spcBef>
                <a:spcPts val="210"/>
              </a:spcBef>
              <a:tabLst>
                <a:tab pos="0" algn="l"/>
              </a:tabLst>
            </a:pPr>
            <a:r>
              <a:rPr lang="en-US" sz="1050" b="0" strike="noStrike" spc="-1">
                <a:solidFill>
                  <a:srgbClr val="0F1137"/>
                </a:solidFill>
                <a:latin typeface="Calibri"/>
              </a:rPr>
              <a:t>Thomas.Stemler@uwa.edu.au</a:t>
            </a:r>
            <a:endParaRPr lang="en-AU" sz="1050" b="0" strike="noStrike" spc="-1">
              <a:latin typeface="Arial"/>
            </a:endParaRPr>
          </a:p>
          <a:p>
            <a:pPr>
              <a:lnSpc>
                <a:spcPct val="100000"/>
              </a:lnSpc>
              <a:spcBef>
                <a:spcPts val="210"/>
              </a:spcBef>
              <a:tabLst>
                <a:tab pos="0" algn="l"/>
              </a:tabLst>
            </a:pPr>
            <a:r>
              <a:rPr lang="en-US" sz="1050" b="0" strike="noStrike" spc="-1">
                <a:solidFill>
                  <a:srgbClr val="0F1137"/>
                </a:solidFill>
                <a:latin typeface="Calibri"/>
              </a:rPr>
              <a:t>Leonardo.portesdossantos@uwa.edu.au</a:t>
            </a:r>
            <a:endParaRPr lang="en-AU" sz="1050" b="0" strike="noStrike" spc="-1">
              <a:latin typeface="Arial"/>
            </a:endParaRPr>
          </a:p>
        </p:txBody>
      </p:sp>
      <p:sp>
        <p:nvSpPr>
          <p:cNvPr id="208" name="CustomShape 5"/>
          <p:cNvSpPr/>
          <p:nvPr/>
        </p:nvSpPr>
        <p:spPr>
          <a:xfrm>
            <a:off x="5297400" y="3810960"/>
            <a:ext cx="3432240" cy="37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81"/>
              </a:spcBef>
              <a:tabLst>
                <a:tab pos="0" algn="l"/>
              </a:tabLst>
            </a:pPr>
            <a:r>
              <a:rPr lang="en-US" sz="1000" b="1" strike="noStrike" spc="-1">
                <a:solidFill>
                  <a:srgbClr val="0F1137"/>
                </a:solidFill>
                <a:latin typeface="Calibri"/>
              </a:rPr>
              <a:t>Senior Research Fellow </a:t>
            </a:r>
            <a:r>
              <a:rPr lang="en-US" sz="1000" b="0" strike="noStrike" spc="-1">
                <a:solidFill>
                  <a:srgbClr val="0F1137"/>
                </a:solidFill>
                <a:latin typeface="Calibri"/>
              </a:rPr>
              <a:t>ARC ITTC Data Analytics for Resources and Environments/Center for Exploration Targeting</a:t>
            </a:r>
            <a:endParaRPr lang="en-AU" sz="1000" b="0" strike="noStrike" spc="-1">
              <a:latin typeface="Arial"/>
            </a:endParaRPr>
          </a:p>
          <a:p>
            <a:pPr>
              <a:lnSpc>
                <a:spcPct val="100000"/>
              </a:lnSpc>
              <a:spcBef>
                <a:spcPts val="281"/>
              </a:spcBef>
              <a:tabLst>
                <a:tab pos="0" algn="l"/>
              </a:tabLst>
            </a:pPr>
            <a:r>
              <a:rPr lang="en-US" sz="1000" b="1" strike="noStrike" spc="-1">
                <a:solidFill>
                  <a:srgbClr val="0F1137"/>
                </a:solidFill>
                <a:latin typeface="Calibri"/>
              </a:rPr>
              <a:t>Senior Lecturer </a:t>
            </a:r>
            <a:r>
              <a:rPr lang="en-US" sz="1000" b="0" strike="noStrike" spc="-1">
                <a:solidFill>
                  <a:srgbClr val="0F1137"/>
                </a:solidFill>
                <a:latin typeface="Calibri"/>
              </a:rPr>
              <a:t>ARC ITRH </a:t>
            </a:r>
            <a:endParaRPr lang="en-AU" sz="1000" b="0" strike="noStrike" spc="-1">
              <a:latin typeface="Arial"/>
            </a:endParaRPr>
          </a:p>
        </p:txBody>
      </p:sp>
      <p:sp>
        <p:nvSpPr>
          <p:cNvPr id="209" name="CustomShape 6"/>
          <p:cNvSpPr/>
          <p:nvPr/>
        </p:nvSpPr>
        <p:spPr>
          <a:xfrm>
            <a:off x="5297400" y="3015720"/>
            <a:ext cx="3280320" cy="43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1000"/>
          </a:bodyPr>
          <a:lstStyle/>
          <a:p>
            <a:pPr>
              <a:lnSpc>
                <a:spcPct val="100000"/>
              </a:lnSpc>
              <a:spcBef>
                <a:spcPts val="281"/>
              </a:spcBef>
              <a:tabLst>
                <a:tab pos="0" algn="l"/>
              </a:tabLst>
            </a:pPr>
            <a:r>
              <a:rPr lang="en-US" sz="1400" b="0" strike="noStrike" spc="-1">
                <a:solidFill>
                  <a:srgbClr val="0F1137"/>
                </a:solidFill>
                <a:latin typeface="Calibri"/>
              </a:rPr>
              <a:t>Fundamental concepts and supervised techniques</a:t>
            </a:r>
            <a:endParaRPr lang="en-AU" sz="1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Why is Machine Learning great?</a:t>
            </a:r>
            <a:endParaRPr lang="en-AU" sz="2000" b="0" strike="noStrike" spc="-1">
              <a:latin typeface="Arial"/>
            </a:endParaRPr>
          </a:p>
        </p:txBody>
      </p:sp>
      <p:sp>
        <p:nvSpPr>
          <p:cNvPr id="248"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249" name="Picture 9" descr="CORE-Skills-ICONS-5.png"/>
          <p:cNvPicPr/>
          <p:nvPr/>
        </p:nvPicPr>
        <p:blipFill>
          <a:blip r:embed="rId2"/>
          <a:stretch/>
        </p:blipFill>
        <p:spPr>
          <a:xfrm>
            <a:off x="198720" y="51480"/>
            <a:ext cx="873360" cy="87336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Why is Machine Learning great?</a:t>
            </a:r>
            <a:endParaRPr lang="en-AU" sz="2000" b="0" strike="noStrike" spc="-1">
              <a:latin typeface="Arial"/>
            </a:endParaRPr>
          </a:p>
        </p:txBody>
      </p:sp>
      <p:sp>
        <p:nvSpPr>
          <p:cNvPr id="251"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252" name="Picture 9" descr="CORE-Skills-ICONS-5.png"/>
          <p:cNvPicPr/>
          <p:nvPr/>
        </p:nvPicPr>
        <p:blipFill>
          <a:blip r:embed="rId2"/>
          <a:stretch/>
        </p:blipFill>
        <p:spPr>
          <a:xfrm>
            <a:off x="198720" y="51480"/>
            <a:ext cx="873360" cy="873360"/>
          </a:xfrm>
          <a:prstGeom prst="rect">
            <a:avLst/>
          </a:prstGeom>
          <a:ln w="0">
            <a:noFill/>
          </a:ln>
        </p:spPr>
      </p:pic>
      <p:sp>
        <p:nvSpPr>
          <p:cNvPr id="253" name="CustomShape 3"/>
          <p:cNvSpPr/>
          <p:nvPr/>
        </p:nvSpPr>
        <p:spPr>
          <a:xfrm>
            <a:off x="178560" y="1171800"/>
            <a:ext cx="8723880" cy="3466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340"/>
              </a:spcBef>
              <a:buClr>
                <a:srgbClr val="A40F6C"/>
              </a:buClr>
              <a:buFont typeface="Arial"/>
              <a:buChar char="•"/>
            </a:pPr>
            <a:r>
              <a:rPr lang="en-US" sz="1700" b="0" strike="noStrike" spc="-1">
                <a:solidFill>
                  <a:srgbClr val="0F1137"/>
                </a:solidFill>
                <a:latin typeface="Calibri"/>
                <a:ea typeface="DejaVu Sans"/>
              </a:rPr>
              <a:t>Traditional approaches are based on writing rules while ML is based on training from examples and data.</a:t>
            </a:r>
            <a:endParaRPr lang="en-AU" sz="1700" b="0" strike="noStrike" spc="-1">
              <a:latin typeface="Arial"/>
            </a:endParaRPr>
          </a:p>
          <a:p>
            <a:pPr marL="743040" lvl="1" indent="-285120" algn="just">
              <a:lnSpc>
                <a:spcPct val="100000"/>
              </a:lnSpc>
              <a:spcBef>
                <a:spcPts val="340"/>
              </a:spcBef>
              <a:buClr>
                <a:srgbClr val="000000"/>
              </a:buClr>
              <a:buFont typeface="Arial"/>
              <a:buChar char="–"/>
            </a:pPr>
            <a:r>
              <a:rPr lang="en-US" sz="1700" b="0" strike="noStrike" spc="-1">
                <a:solidFill>
                  <a:srgbClr val="000000"/>
                </a:solidFill>
                <a:latin typeface="Calibri"/>
                <a:ea typeface="DejaVu Sans"/>
              </a:rPr>
              <a:t>Explicit rules and instructions are replaced by finding patterns in the data.</a:t>
            </a:r>
            <a:endParaRPr lang="en-AU" sz="1700" b="0" strike="noStrike" spc="-1">
              <a:latin typeface="Arial"/>
            </a:endParaRPr>
          </a:p>
          <a:p>
            <a:pPr>
              <a:lnSpc>
                <a:spcPct val="100000"/>
              </a:lnSpc>
              <a:spcBef>
                <a:spcPts val="340"/>
              </a:spcBef>
            </a:pPr>
            <a:endParaRPr lang="en-AU" sz="1700" b="0" strike="noStrike" spc="-1">
              <a:latin typeface="Arial"/>
            </a:endParaRPr>
          </a:p>
          <a:p>
            <a:pPr marL="343080" indent="-342360">
              <a:lnSpc>
                <a:spcPct val="100000"/>
              </a:lnSpc>
              <a:spcBef>
                <a:spcPts val="340"/>
              </a:spcBef>
              <a:buClr>
                <a:srgbClr val="A40F6C"/>
              </a:buClr>
              <a:buFont typeface="Arial"/>
              <a:buChar char="•"/>
            </a:pPr>
            <a:r>
              <a:rPr lang="en-US" sz="1700" b="0" strike="noStrike" spc="-1">
                <a:solidFill>
                  <a:srgbClr val="0F1137"/>
                </a:solidFill>
                <a:latin typeface="Calibri"/>
                <a:ea typeface="DejaVu Sans"/>
              </a:rPr>
              <a:t>ML algorithms can find solutions for problems that either are too complex for traditional approaches.</a:t>
            </a:r>
            <a:endParaRPr lang="en-AU" sz="1700" b="0" strike="noStrike" spc="-1">
              <a:latin typeface="Arial"/>
            </a:endParaRPr>
          </a:p>
          <a:p>
            <a:pPr>
              <a:lnSpc>
                <a:spcPct val="100000"/>
              </a:lnSpc>
              <a:spcBef>
                <a:spcPts val="340"/>
              </a:spcBef>
            </a:pPr>
            <a:endParaRPr lang="en-AU" sz="1700" b="0" strike="noStrike" spc="-1">
              <a:latin typeface="Arial"/>
            </a:endParaRPr>
          </a:p>
          <a:p>
            <a:pPr marL="343080" indent="-342360">
              <a:lnSpc>
                <a:spcPct val="100000"/>
              </a:lnSpc>
              <a:spcBef>
                <a:spcPts val="340"/>
              </a:spcBef>
              <a:buClr>
                <a:srgbClr val="A40F6C"/>
              </a:buClr>
              <a:buFont typeface="Arial"/>
              <a:buChar char="•"/>
            </a:pPr>
            <a:r>
              <a:rPr lang="en-US" sz="1700" b="0" strike="noStrike" spc="-1">
                <a:solidFill>
                  <a:srgbClr val="0F1137"/>
                </a:solidFill>
                <a:latin typeface="Calibri"/>
                <a:ea typeface="DejaVu Sans"/>
              </a:rPr>
              <a:t>Learn and adapt to changes and new data.</a:t>
            </a:r>
            <a:endParaRPr lang="en-AU" sz="1700" b="0" strike="noStrike" spc="-1">
              <a:latin typeface="Arial"/>
            </a:endParaRPr>
          </a:p>
          <a:p>
            <a:pPr>
              <a:lnSpc>
                <a:spcPct val="100000"/>
              </a:lnSpc>
              <a:spcBef>
                <a:spcPts val="340"/>
              </a:spcBef>
            </a:pPr>
            <a:endParaRPr lang="en-AU" sz="1700" b="0" strike="noStrike" spc="-1">
              <a:latin typeface="Arial"/>
            </a:endParaRPr>
          </a:p>
          <a:p>
            <a:pPr marL="343080" indent="-342360">
              <a:lnSpc>
                <a:spcPct val="100000"/>
              </a:lnSpc>
              <a:spcBef>
                <a:spcPts val="340"/>
              </a:spcBef>
              <a:buClr>
                <a:srgbClr val="A40F6C"/>
              </a:buClr>
              <a:buFont typeface="Arial"/>
              <a:buChar char="•"/>
            </a:pPr>
            <a:r>
              <a:rPr lang="en-US" sz="1700" b="0" strike="noStrike" spc="-1">
                <a:solidFill>
                  <a:srgbClr val="0F1137"/>
                </a:solidFill>
                <a:latin typeface="Calibri"/>
                <a:ea typeface="DejaVu Sans"/>
              </a:rPr>
              <a:t>ML can help humans learn to get insights about complex problems and large amounts of data as they can be inspected to see what they have learned. </a:t>
            </a: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281"/>
              </a:spcBef>
              <a:spcAft>
                <a:spcPts val="901"/>
              </a:spcAft>
              <a:tabLst>
                <a:tab pos="0" algn="l"/>
              </a:tabLst>
            </a:pPr>
            <a:endParaRPr lang="en-AU" sz="1700" b="0" strike="noStrike" spc="-1">
              <a:latin typeface="Arial"/>
            </a:endParaRPr>
          </a:p>
          <a:p>
            <a:pPr>
              <a:lnSpc>
                <a:spcPct val="100000"/>
              </a:lnSpc>
              <a:spcBef>
                <a:spcPts val="281"/>
              </a:spcBef>
              <a:spcAft>
                <a:spcPts val="901"/>
              </a:spcAft>
              <a:tabLst>
                <a:tab pos="0" algn="l"/>
              </a:tabLst>
            </a:pPr>
            <a:endParaRPr lang="en-AU" sz="1700" b="0" strike="noStrike" spc="-1">
              <a:latin typeface="Arial"/>
            </a:endParaRPr>
          </a:p>
        </p:txBody>
      </p:sp>
      <p:sp>
        <p:nvSpPr>
          <p:cNvPr id="254" name="CustomShape 4"/>
          <p:cNvSpPr/>
          <p:nvPr/>
        </p:nvSpPr>
        <p:spPr>
          <a:xfrm>
            <a:off x="2391480" y="4616280"/>
            <a:ext cx="7909920" cy="774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500" b="0" i="1" strike="noStrike" spc="-1">
                <a:solidFill>
                  <a:srgbClr val="000000"/>
                </a:solidFill>
                <a:latin typeface="Calibri"/>
                <a:ea typeface="DejaVu Sans"/>
              </a:rPr>
              <a:t>“If a typical person can do a mental task with less than one second of thought, </a:t>
            </a:r>
            <a:endParaRPr lang="en-AU" sz="1500" b="0" strike="noStrike" spc="-1">
              <a:latin typeface="Arial"/>
            </a:endParaRPr>
          </a:p>
          <a:p>
            <a:pPr>
              <a:lnSpc>
                <a:spcPct val="100000"/>
              </a:lnSpc>
            </a:pPr>
            <a:r>
              <a:rPr lang="en-US" sz="1500" b="0" i="1" strike="noStrike" spc="-1">
                <a:solidFill>
                  <a:srgbClr val="000000"/>
                </a:solidFill>
                <a:latin typeface="Calibri"/>
                <a:ea typeface="DejaVu Sans"/>
              </a:rPr>
              <a:t>we can probably automate it using AI either now or in the near future.” </a:t>
            </a:r>
            <a:r>
              <a:rPr lang="en-US" sz="1500" b="1" strike="noStrike" spc="-1">
                <a:solidFill>
                  <a:srgbClr val="000000"/>
                </a:solidFill>
                <a:latin typeface="Calibri"/>
                <a:ea typeface="DejaVu Sans"/>
              </a:rPr>
              <a:t>— Andrew Ng</a:t>
            </a:r>
            <a:endParaRPr lang="en-AU" sz="1500" b="0" strike="noStrike" spc="-1">
              <a:latin typeface="Arial"/>
            </a:endParaRPr>
          </a:p>
          <a:p>
            <a:pPr>
              <a:lnSpc>
                <a:spcPct val="100000"/>
              </a:lnSpc>
            </a:pPr>
            <a:endParaRPr lang="en-AU" sz="15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WorkFlow of a Typical ML Project</a:t>
            </a:r>
            <a:endParaRPr lang="en-AU" sz="2000" b="0" strike="noStrike" spc="-1">
              <a:latin typeface="Arial"/>
            </a:endParaRPr>
          </a:p>
        </p:txBody>
      </p:sp>
      <p:pic>
        <p:nvPicPr>
          <p:cNvPr id="256" name="Picture 7" descr="CORE-Skills-ICONS-5.png"/>
          <p:cNvPicPr/>
          <p:nvPr/>
        </p:nvPicPr>
        <p:blipFill>
          <a:blip r:embed="rId2"/>
          <a:stretch/>
        </p:blipFill>
        <p:spPr>
          <a:xfrm>
            <a:off x="258480" y="53640"/>
            <a:ext cx="873360" cy="873360"/>
          </a:xfrm>
          <a:prstGeom prst="rect">
            <a:avLst/>
          </a:prstGeom>
          <a:ln w="0">
            <a:noFill/>
          </a:ln>
        </p:spPr>
      </p:pic>
      <p:sp>
        <p:nvSpPr>
          <p:cNvPr id="257" name="CustomShape 2"/>
          <p:cNvSpPr/>
          <p:nvPr/>
        </p:nvSpPr>
        <p:spPr>
          <a:xfrm>
            <a:off x="8368200" y="4111560"/>
            <a:ext cx="644040" cy="2725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Source:</a:t>
            </a:r>
            <a:endParaRPr lang="en-AU" sz="1200" b="0" strike="noStrike" spc="-1">
              <a:latin typeface="Arial"/>
            </a:endParaRPr>
          </a:p>
        </p:txBody>
      </p:sp>
      <p:pic>
        <p:nvPicPr>
          <p:cNvPr id="258" name="Picture 8"/>
          <p:cNvPicPr/>
          <p:nvPr/>
        </p:nvPicPr>
        <p:blipFill>
          <a:blip r:embed="rId3"/>
          <a:stretch/>
        </p:blipFill>
        <p:spPr>
          <a:xfrm>
            <a:off x="8453160" y="4388760"/>
            <a:ext cx="508320" cy="667080"/>
          </a:xfrm>
          <a:prstGeom prst="rect">
            <a:avLst/>
          </a:prstGeom>
          <a:ln w="0">
            <a:noFill/>
          </a:ln>
        </p:spPr>
      </p:pic>
      <p:sp>
        <p:nvSpPr>
          <p:cNvPr id="259" name="CustomShape 3"/>
          <p:cNvSpPr/>
          <p:nvPr/>
        </p:nvSpPr>
        <p:spPr>
          <a:xfrm>
            <a:off x="2520" y="494820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260" name="Picture 3"/>
          <p:cNvPicPr/>
          <p:nvPr/>
        </p:nvPicPr>
        <p:blipFill>
          <a:blip r:embed="rId4"/>
          <a:stretch/>
        </p:blipFill>
        <p:spPr>
          <a:xfrm>
            <a:off x="258480" y="1347120"/>
            <a:ext cx="4246920" cy="2543400"/>
          </a:xfrm>
          <a:prstGeom prst="rect">
            <a:avLst/>
          </a:prstGeom>
          <a:ln w="0">
            <a:noFill/>
          </a:ln>
        </p:spPr>
      </p:pic>
      <p:pic>
        <p:nvPicPr>
          <p:cNvPr id="261" name="Picture 5"/>
          <p:cNvPicPr/>
          <p:nvPr/>
        </p:nvPicPr>
        <p:blipFill>
          <a:blip r:embed="rId5"/>
          <a:stretch/>
        </p:blipFill>
        <p:spPr>
          <a:xfrm>
            <a:off x="4704120" y="1329840"/>
            <a:ext cx="4156200" cy="2578320"/>
          </a:xfrm>
          <a:prstGeom prst="rect">
            <a:avLst/>
          </a:prstGeom>
          <a:ln w="0">
            <a:noFill/>
          </a:ln>
        </p:spPr>
      </p:pic>
      <p:sp>
        <p:nvSpPr>
          <p:cNvPr id="262" name="CustomShape 4"/>
          <p:cNvSpPr/>
          <p:nvPr/>
        </p:nvSpPr>
        <p:spPr>
          <a:xfrm>
            <a:off x="1250280" y="3965040"/>
            <a:ext cx="226368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Traditional approach</a:t>
            </a:r>
            <a:endParaRPr lang="en-AU" sz="1800" b="0" strike="noStrike" spc="-1">
              <a:latin typeface="Arial"/>
            </a:endParaRPr>
          </a:p>
        </p:txBody>
      </p:sp>
      <p:sp>
        <p:nvSpPr>
          <p:cNvPr id="263" name="CustomShape 5"/>
          <p:cNvSpPr/>
          <p:nvPr/>
        </p:nvSpPr>
        <p:spPr>
          <a:xfrm>
            <a:off x="5650560" y="3965040"/>
            <a:ext cx="226368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0000"/>
                </a:solidFill>
                <a:latin typeface="Calibri"/>
                <a:ea typeface="DejaVu Sans"/>
              </a:rPr>
              <a:t>ML approach</a:t>
            </a:r>
            <a:endParaRPr lang="en-AU" sz="18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WorkFlow of a Typical ML Project</a:t>
            </a:r>
            <a:endParaRPr lang="en-AU" sz="2000" b="0" strike="noStrike" spc="-1">
              <a:latin typeface="Arial"/>
            </a:endParaRPr>
          </a:p>
        </p:txBody>
      </p:sp>
      <p:pic>
        <p:nvPicPr>
          <p:cNvPr id="265" name="Picture 6"/>
          <p:cNvPicPr/>
          <p:nvPr/>
        </p:nvPicPr>
        <p:blipFill>
          <a:blip r:embed="rId2"/>
          <a:stretch/>
        </p:blipFill>
        <p:spPr>
          <a:xfrm>
            <a:off x="1503000" y="1156680"/>
            <a:ext cx="6447600" cy="3899160"/>
          </a:xfrm>
          <a:prstGeom prst="rect">
            <a:avLst/>
          </a:prstGeom>
          <a:ln w="0">
            <a:noFill/>
          </a:ln>
        </p:spPr>
      </p:pic>
      <p:pic>
        <p:nvPicPr>
          <p:cNvPr id="266" name="Picture 7" descr="CORE-Skills-ICONS-5.png"/>
          <p:cNvPicPr/>
          <p:nvPr/>
        </p:nvPicPr>
        <p:blipFill>
          <a:blip r:embed="rId3"/>
          <a:stretch/>
        </p:blipFill>
        <p:spPr>
          <a:xfrm>
            <a:off x="258480" y="53640"/>
            <a:ext cx="873360" cy="873360"/>
          </a:xfrm>
          <a:prstGeom prst="rect">
            <a:avLst/>
          </a:prstGeom>
          <a:ln w="0">
            <a:noFill/>
          </a:ln>
        </p:spPr>
      </p:pic>
      <p:sp>
        <p:nvSpPr>
          <p:cNvPr id="267" name="CustomShape 2"/>
          <p:cNvSpPr/>
          <p:nvPr/>
        </p:nvSpPr>
        <p:spPr>
          <a:xfrm>
            <a:off x="8368200" y="4111560"/>
            <a:ext cx="644040" cy="2725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alibri"/>
                <a:ea typeface="DejaVu Sans"/>
              </a:rPr>
              <a:t>Source:</a:t>
            </a:r>
            <a:endParaRPr lang="en-AU" sz="1200" b="0" strike="noStrike" spc="-1">
              <a:latin typeface="Arial"/>
            </a:endParaRPr>
          </a:p>
        </p:txBody>
      </p:sp>
      <p:pic>
        <p:nvPicPr>
          <p:cNvPr id="268" name="Picture 8"/>
          <p:cNvPicPr/>
          <p:nvPr/>
        </p:nvPicPr>
        <p:blipFill>
          <a:blip r:embed="rId4"/>
          <a:stretch/>
        </p:blipFill>
        <p:spPr>
          <a:xfrm>
            <a:off x="8453160" y="4388760"/>
            <a:ext cx="508320" cy="667080"/>
          </a:xfrm>
          <a:prstGeom prst="rect">
            <a:avLst/>
          </a:prstGeom>
          <a:ln w="0">
            <a:noFill/>
          </a:ln>
        </p:spPr>
      </p:pic>
      <p:sp>
        <p:nvSpPr>
          <p:cNvPr id="269" name="CustomShape 3"/>
          <p:cNvSpPr/>
          <p:nvPr/>
        </p:nvSpPr>
        <p:spPr>
          <a:xfrm>
            <a:off x="2520" y="494820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Some types of ML models</a:t>
            </a:r>
            <a:endParaRPr lang="en-AU" sz="2000" b="0" strike="noStrike" spc="-1">
              <a:latin typeface="Arial"/>
            </a:endParaRPr>
          </a:p>
        </p:txBody>
      </p:sp>
      <p:sp>
        <p:nvSpPr>
          <p:cNvPr id="271" name="CustomShape 2"/>
          <p:cNvSpPr/>
          <p:nvPr/>
        </p:nvSpPr>
        <p:spPr>
          <a:xfrm>
            <a:off x="-23760" y="494820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272" name="Picture 17" descr="CORE-Skills-ICONS-5.png"/>
          <p:cNvPicPr/>
          <p:nvPr/>
        </p:nvPicPr>
        <p:blipFill>
          <a:blip r:embed="rId2"/>
          <a:stretch/>
        </p:blipFill>
        <p:spPr>
          <a:xfrm>
            <a:off x="213480" y="32400"/>
            <a:ext cx="873360" cy="873360"/>
          </a:xfrm>
          <a:prstGeom prst="rect">
            <a:avLst/>
          </a:prstGeom>
          <a:ln w="0">
            <a:noFill/>
          </a:ln>
        </p:spPr>
      </p:pic>
      <p:sp>
        <p:nvSpPr>
          <p:cNvPr id="273" name="CustomShape 3"/>
          <p:cNvSpPr/>
          <p:nvPr/>
        </p:nvSpPr>
        <p:spPr>
          <a:xfrm>
            <a:off x="213480" y="1396800"/>
            <a:ext cx="4500720" cy="345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320"/>
              </a:spcBef>
              <a:buClr>
                <a:srgbClr val="A40F6C"/>
              </a:buClr>
              <a:buFont typeface="Arial"/>
              <a:buChar char="•"/>
            </a:pPr>
            <a:r>
              <a:rPr lang="en-US" sz="1600" b="0" strike="noStrike" spc="-1">
                <a:solidFill>
                  <a:srgbClr val="0F1137"/>
                </a:solidFill>
                <a:latin typeface="Calibri"/>
                <a:ea typeface="DejaVu Sans"/>
              </a:rPr>
              <a:t>Whether they work by simply comparing new data points to known data points, or instead detect patterns in the training data and build a prediction model:</a:t>
            </a:r>
            <a:endParaRPr lang="en-AU" sz="1600" b="0" strike="noStrike" spc="-1">
              <a:latin typeface="Arial"/>
            </a:endParaRPr>
          </a:p>
          <a:p>
            <a:pPr marL="743040" lvl="1" indent="-285120" algn="just">
              <a:lnSpc>
                <a:spcPct val="100000"/>
              </a:lnSpc>
              <a:spcBef>
                <a:spcPts val="281"/>
              </a:spcBef>
              <a:buClr>
                <a:srgbClr val="A40F6C"/>
              </a:buClr>
              <a:buFont typeface="Wingdings" charset="2"/>
              <a:buChar char=""/>
            </a:pPr>
            <a:r>
              <a:rPr lang="en-US" sz="1400" b="1" strike="noStrike" spc="-1">
                <a:solidFill>
                  <a:srgbClr val="000000"/>
                </a:solidFill>
                <a:latin typeface="Calibri"/>
                <a:ea typeface="DejaVu Sans"/>
              </a:rPr>
              <a:t>Instance-based learning:</a:t>
            </a:r>
            <a:r>
              <a:rPr lang="en-US" sz="1400" b="0" strike="noStrike" spc="-1">
                <a:solidFill>
                  <a:srgbClr val="000000"/>
                </a:solidFill>
                <a:latin typeface="Calibri"/>
                <a:ea typeface="DejaVu Sans"/>
              </a:rPr>
              <a:t> The new instances must be identical to the training instances or very similar (requires similarity measure). </a:t>
            </a:r>
            <a:r>
              <a:rPr lang="en-US" sz="1400" b="0" i="1" strike="noStrike" spc="-1">
                <a:solidFill>
                  <a:srgbClr val="000000"/>
                </a:solidFill>
                <a:latin typeface="Calibri"/>
                <a:ea typeface="DejaVu Sans"/>
              </a:rPr>
              <a:t>K-nearest neighbour algorithm</a:t>
            </a:r>
            <a:endParaRPr lang="en-AU" sz="1400" b="0" strike="noStrike" spc="-1">
              <a:latin typeface="Arial"/>
            </a:endParaRPr>
          </a:p>
          <a:p>
            <a:pPr marL="743040" lvl="1" indent="-285120" algn="just">
              <a:lnSpc>
                <a:spcPct val="100000"/>
              </a:lnSpc>
              <a:spcBef>
                <a:spcPts val="281"/>
              </a:spcBef>
              <a:buClr>
                <a:srgbClr val="A40F6C"/>
              </a:buClr>
              <a:buFont typeface="Wingdings" charset="2"/>
              <a:buChar char=""/>
            </a:pPr>
            <a:r>
              <a:rPr lang="en-US" sz="1400" b="1" strike="noStrike" spc="-1">
                <a:solidFill>
                  <a:srgbClr val="000000"/>
                </a:solidFill>
                <a:latin typeface="Calibri"/>
                <a:ea typeface="DejaVu Sans"/>
              </a:rPr>
              <a:t>Model-based learning:</a:t>
            </a:r>
            <a:r>
              <a:rPr lang="en-US" sz="1400" b="0" strike="noStrike" spc="-1">
                <a:solidFill>
                  <a:srgbClr val="000000"/>
                </a:solidFill>
                <a:latin typeface="Calibri"/>
                <a:ea typeface="DejaVu Sans"/>
              </a:rPr>
              <a:t> Using a model of examples to generalise the prediction of new instances. </a:t>
            </a:r>
            <a:r>
              <a:rPr lang="en-US" sz="1400" b="0" i="1" strike="noStrike" spc="-1">
                <a:solidFill>
                  <a:srgbClr val="000000"/>
                </a:solidFill>
                <a:latin typeface="Calibri"/>
                <a:ea typeface="DejaVu Sans"/>
              </a:rPr>
              <a:t>Support Vector Machine </a:t>
            </a:r>
            <a:endParaRPr lang="en-AU" sz="1400" b="0" strike="noStrike" spc="-1">
              <a:latin typeface="Arial"/>
            </a:endParaRPr>
          </a:p>
          <a:p>
            <a:pPr marL="457200" algn="just">
              <a:lnSpc>
                <a:spcPct val="100000"/>
              </a:lnSpc>
              <a:spcBef>
                <a:spcPts val="281"/>
              </a:spcBef>
              <a:tabLst>
                <a:tab pos="0" algn="l"/>
              </a:tabLst>
            </a:pPr>
            <a:endParaRPr lang="en-AU" sz="1400" b="0" strike="noStrike" spc="-1">
              <a:latin typeface="Arial"/>
            </a:endParaRPr>
          </a:p>
          <a:p>
            <a:pPr marL="457200" algn="just">
              <a:lnSpc>
                <a:spcPct val="100000"/>
              </a:lnSpc>
              <a:spcBef>
                <a:spcPts val="20"/>
              </a:spcBef>
              <a:tabLst>
                <a:tab pos="0" algn="l"/>
              </a:tabLst>
            </a:pPr>
            <a:endParaRPr lang="en-AU" sz="1400" b="0" strike="noStrike" spc="-1">
              <a:latin typeface="Arial"/>
            </a:endParaRPr>
          </a:p>
          <a:p>
            <a:pPr marL="457200" algn="just">
              <a:lnSpc>
                <a:spcPct val="100000"/>
              </a:lnSpc>
              <a:spcBef>
                <a:spcPts val="20"/>
              </a:spcBef>
              <a:tabLst>
                <a:tab pos="0" algn="l"/>
              </a:tabLst>
            </a:pPr>
            <a:endParaRPr lang="en-AU" sz="1400" b="0" strike="noStrike" spc="-1">
              <a:latin typeface="Arial"/>
            </a:endParaRPr>
          </a:p>
          <a:p>
            <a:pPr marL="457200" algn="just">
              <a:lnSpc>
                <a:spcPct val="100000"/>
              </a:lnSpc>
              <a:spcBef>
                <a:spcPts val="320"/>
              </a:spcBef>
              <a:tabLst>
                <a:tab pos="0" algn="l"/>
              </a:tabLst>
            </a:pPr>
            <a:endParaRPr lang="en-AU" sz="1400" b="0" strike="noStrike" spc="-1">
              <a:latin typeface="Arial"/>
            </a:endParaRPr>
          </a:p>
          <a:p>
            <a:pPr marL="457200" algn="just">
              <a:lnSpc>
                <a:spcPct val="100000"/>
              </a:lnSpc>
              <a:spcBef>
                <a:spcPts val="320"/>
              </a:spcBef>
              <a:tabLst>
                <a:tab pos="0" algn="l"/>
              </a:tabLst>
            </a:pPr>
            <a:endParaRPr lang="en-AU" sz="1400" b="0" strike="noStrike" spc="-1">
              <a:latin typeface="Arial"/>
            </a:endParaRPr>
          </a:p>
          <a:p>
            <a:pPr marL="457200" algn="just">
              <a:lnSpc>
                <a:spcPct val="100000"/>
              </a:lnSpc>
              <a:spcBef>
                <a:spcPts val="601"/>
              </a:spcBef>
              <a:tabLst>
                <a:tab pos="0" algn="l"/>
              </a:tabLst>
            </a:pPr>
            <a:endParaRPr lang="en-AU" sz="1400" b="0" strike="noStrike" spc="-1">
              <a:latin typeface="Arial"/>
            </a:endParaRPr>
          </a:p>
          <a:p>
            <a:pPr marL="457200" algn="just">
              <a:lnSpc>
                <a:spcPct val="100000"/>
              </a:lnSpc>
              <a:spcBef>
                <a:spcPts val="320"/>
              </a:spcBef>
              <a:tabLst>
                <a:tab pos="0" algn="l"/>
              </a:tabLst>
            </a:pPr>
            <a:endParaRPr lang="en-AU" sz="1400" b="0" strike="noStrike" spc="-1">
              <a:latin typeface="Arial"/>
            </a:endParaRPr>
          </a:p>
        </p:txBody>
      </p:sp>
      <p:pic>
        <p:nvPicPr>
          <p:cNvPr id="274" name="Picture 6" descr="A close up of a clock&#10;&#10;Description generated with high confidence"/>
          <p:cNvPicPr/>
          <p:nvPr/>
        </p:nvPicPr>
        <p:blipFill>
          <a:blip r:embed="rId3"/>
          <a:stretch/>
        </p:blipFill>
        <p:spPr>
          <a:xfrm>
            <a:off x="5615280" y="1217520"/>
            <a:ext cx="2910240" cy="1590480"/>
          </a:xfrm>
          <a:prstGeom prst="rect">
            <a:avLst/>
          </a:prstGeom>
          <a:ln w="0">
            <a:noFill/>
          </a:ln>
        </p:spPr>
      </p:pic>
      <p:pic>
        <p:nvPicPr>
          <p:cNvPr id="275" name="Picture 8" descr="A picture containing drawing&#10;&#10;Description generated with very high confidence"/>
          <p:cNvPicPr/>
          <p:nvPr/>
        </p:nvPicPr>
        <p:blipFill>
          <a:blip r:embed="rId4"/>
          <a:stretch/>
        </p:blipFill>
        <p:spPr>
          <a:xfrm>
            <a:off x="5615280" y="3017880"/>
            <a:ext cx="2884320" cy="1552320"/>
          </a:xfrm>
          <a:prstGeom prst="rect">
            <a:avLst/>
          </a:prstGeom>
          <a:ln w="0">
            <a:noFill/>
          </a:ln>
        </p:spPr>
      </p:pic>
      <p:sp>
        <p:nvSpPr>
          <p:cNvPr id="276" name="CustomShape 4"/>
          <p:cNvSpPr/>
          <p:nvPr/>
        </p:nvSpPr>
        <p:spPr>
          <a:xfrm>
            <a:off x="5116680" y="4947120"/>
            <a:ext cx="423792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00" b="0" strike="noStrike" spc="-1">
                <a:solidFill>
                  <a:srgbClr val="7F7F7F"/>
                </a:solidFill>
                <a:latin typeface="Calibri"/>
                <a:ea typeface="DejaVu Sans"/>
              </a:rPr>
              <a:t>Source: Hands on machine learning with Scikit-learn and TensorFlow</a:t>
            </a:r>
            <a:endParaRPr lang="en-AU" sz="10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Some types of ML models</a:t>
            </a:r>
            <a:endParaRPr lang="en-AU" sz="2000" b="0" strike="noStrike" spc="-1">
              <a:latin typeface="Arial"/>
            </a:endParaRPr>
          </a:p>
        </p:txBody>
      </p:sp>
      <p:sp>
        <p:nvSpPr>
          <p:cNvPr id="278" name="CustomShape 2"/>
          <p:cNvSpPr/>
          <p:nvPr/>
        </p:nvSpPr>
        <p:spPr>
          <a:xfrm>
            <a:off x="-23760" y="494820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279" name="Picture 17" descr="CORE-Skills-ICONS-5.png"/>
          <p:cNvPicPr/>
          <p:nvPr/>
        </p:nvPicPr>
        <p:blipFill>
          <a:blip r:embed="rId2"/>
          <a:stretch/>
        </p:blipFill>
        <p:spPr>
          <a:xfrm>
            <a:off x="213480" y="32400"/>
            <a:ext cx="873360" cy="873360"/>
          </a:xfrm>
          <a:prstGeom prst="rect">
            <a:avLst/>
          </a:prstGeom>
          <a:ln w="0">
            <a:noFill/>
          </a:ln>
        </p:spPr>
      </p:pic>
      <p:sp>
        <p:nvSpPr>
          <p:cNvPr id="280" name="CustomShape 3"/>
          <p:cNvSpPr/>
          <p:nvPr/>
        </p:nvSpPr>
        <p:spPr>
          <a:xfrm>
            <a:off x="213480" y="1396800"/>
            <a:ext cx="4500720" cy="345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100000"/>
              </a:lnSpc>
              <a:spcBef>
                <a:spcPts val="320"/>
              </a:spcBef>
            </a:pPr>
            <a:endParaRPr lang="en-AU" sz="1800" b="0" strike="noStrike" spc="-1">
              <a:latin typeface="Arial"/>
            </a:endParaRPr>
          </a:p>
          <a:p>
            <a:pPr marL="457200" algn="just">
              <a:lnSpc>
                <a:spcPct val="100000"/>
              </a:lnSpc>
              <a:spcBef>
                <a:spcPts val="281"/>
              </a:spcBef>
              <a:tabLst>
                <a:tab pos="0" algn="l"/>
              </a:tabLst>
            </a:pPr>
            <a:endParaRPr lang="en-AU" sz="1800" b="0" strike="noStrike" spc="-1">
              <a:latin typeface="Arial"/>
            </a:endParaRPr>
          </a:p>
          <a:p>
            <a:pPr marL="457200" algn="just">
              <a:lnSpc>
                <a:spcPct val="100000"/>
              </a:lnSpc>
              <a:spcBef>
                <a:spcPts val="20"/>
              </a:spcBef>
              <a:tabLst>
                <a:tab pos="0" algn="l"/>
              </a:tabLst>
            </a:pPr>
            <a:endParaRPr lang="en-AU" sz="1800" b="0" strike="noStrike" spc="-1">
              <a:latin typeface="Arial"/>
            </a:endParaRPr>
          </a:p>
          <a:p>
            <a:pPr marL="457200" algn="just">
              <a:lnSpc>
                <a:spcPct val="100000"/>
              </a:lnSpc>
              <a:spcBef>
                <a:spcPts val="20"/>
              </a:spcBef>
              <a:tabLst>
                <a:tab pos="0" algn="l"/>
              </a:tabLst>
            </a:pPr>
            <a:endParaRPr lang="en-AU" sz="1800" b="0" strike="noStrike" spc="-1">
              <a:latin typeface="Arial"/>
            </a:endParaRPr>
          </a:p>
          <a:p>
            <a:pPr marL="343080" indent="-342360" algn="just">
              <a:lnSpc>
                <a:spcPct val="100000"/>
              </a:lnSpc>
              <a:spcBef>
                <a:spcPts val="320"/>
              </a:spcBef>
              <a:buClr>
                <a:srgbClr val="A40F6C"/>
              </a:buClr>
              <a:buFont typeface="Arial"/>
              <a:buChar char="•"/>
              <a:tabLst>
                <a:tab pos="0" algn="l"/>
              </a:tabLst>
            </a:pPr>
            <a:r>
              <a:rPr lang="en-US" sz="1600" b="0" strike="noStrike" spc="-1">
                <a:solidFill>
                  <a:srgbClr val="0F1137"/>
                </a:solidFill>
                <a:latin typeface="Calibri"/>
                <a:ea typeface="DejaVu Sans"/>
              </a:rPr>
              <a:t>Whether or not they can learn incrementally from a stream of incoming data:</a:t>
            </a:r>
            <a:endParaRPr lang="en-AU" sz="1600" b="0" strike="noStrike" spc="-1">
              <a:latin typeface="Arial"/>
            </a:endParaRPr>
          </a:p>
          <a:p>
            <a:pPr marL="743040" lvl="1" indent="-285120" algn="just">
              <a:lnSpc>
                <a:spcPct val="100000"/>
              </a:lnSpc>
              <a:spcBef>
                <a:spcPts val="281"/>
              </a:spcBef>
              <a:buClr>
                <a:srgbClr val="A40F6C"/>
              </a:buClr>
              <a:buFont typeface="Wingdings" charset="2"/>
              <a:buChar char=""/>
              <a:tabLst>
                <a:tab pos="0" algn="l"/>
              </a:tabLst>
            </a:pPr>
            <a:r>
              <a:rPr lang="en-US" sz="1400" b="1" strike="noStrike" spc="-1">
                <a:solidFill>
                  <a:srgbClr val="000000"/>
                </a:solidFill>
                <a:latin typeface="Calibri"/>
                <a:ea typeface="DejaVu Sans"/>
              </a:rPr>
              <a:t>Batch learning (offline learning):</a:t>
            </a:r>
            <a:r>
              <a:rPr lang="en-US" sz="1400" b="0" strike="noStrike" spc="-1">
                <a:solidFill>
                  <a:srgbClr val="000000"/>
                </a:solidFill>
                <a:latin typeface="Calibri"/>
                <a:ea typeface="DejaVu Sans"/>
              </a:rPr>
              <a:t> Time consuming and requires a lot of computing resources.</a:t>
            </a:r>
            <a:endParaRPr lang="en-AU" sz="1400" b="0" strike="noStrike" spc="-1">
              <a:latin typeface="Arial"/>
            </a:endParaRPr>
          </a:p>
          <a:p>
            <a:pPr marL="743040" lvl="1" indent="-285120" algn="just">
              <a:lnSpc>
                <a:spcPct val="100000"/>
              </a:lnSpc>
              <a:spcBef>
                <a:spcPts val="281"/>
              </a:spcBef>
              <a:buClr>
                <a:srgbClr val="A40F6C"/>
              </a:buClr>
              <a:buFont typeface="Wingdings" charset="2"/>
              <a:buChar char=""/>
              <a:tabLst>
                <a:tab pos="0" algn="l"/>
              </a:tabLst>
            </a:pPr>
            <a:r>
              <a:rPr lang="en-US" sz="1400" b="1" strike="noStrike" spc="-1">
                <a:solidFill>
                  <a:srgbClr val="000000"/>
                </a:solidFill>
                <a:latin typeface="Calibri"/>
                <a:ea typeface="DejaVu Sans"/>
              </a:rPr>
              <a:t>Online learning:</a:t>
            </a:r>
            <a:r>
              <a:rPr lang="en-US" sz="1400" b="0" strike="noStrike" spc="-1">
                <a:solidFill>
                  <a:srgbClr val="000000"/>
                </a:solidFill>
                <a:latin typeface="Calibri"/>
                <a:ea typeface="DejaVu Sans"/>
              </a:rPr>
              <a:t> Feed new data instances sequentially, fast and cheap. A big challenge is that if bad data fed to the system, the performance gradually declines. </a:t>
            </a:r>
            <a:endParaRPr lang="en-AU" sz="1400" b="0" strike="noStrike" spc="-1">
              <a:latin typeface="Arial"/>
            </a:endParaRPr>
          </a:p>
          <a:p>
            <a:pPr marL="457200" algn="just">
              <a:lnSpc>
                <a:spcPct val="100000"/>
              </a:lnSpc>
              <a:spcBef>
                <a:spcPts val="281"/>
              </a:spcBef>
              <a:tabLst>
                <a:tab pos="0" algn="l"/>
              </a:tabLst>
            </a:pPr>
            <a:endParaRPr lang="en-AU" sz="1400" b="0" strike="noStrike" spc="-1">
              <a:latin typeface="Arial"/>
            </a:endParaRPr>
          </a:p>
          <a:p>
            <a:pPr marL="457200" algn="just">
              <a:lnSpc>
                <a:spcPct val="100000"/>
              </a:lnSpc>
              <a:spcBef>
                <a:spcPts val="340"/>
              </a:spcBef>
              <a:tabLst>
                <a:tab pos="0" algn="l"/>
              </a:tabLst>
            </a:pPr>
            <a:endParaRPr lang="en-AU" sz="1400" b="0" strike="noStrike" spc="-1">
              <a:latin typeface="Arial"/>
            </a:endParaRPr>
          </a:p>
          <a:p>
            <a:pPr marL="457200" algn="just">
              <a:lnSpc>
                <a:spcPct val="100000"/>
              </a:lnSpc>
              <a:spcBef>
                <a:spcPts val="281"/>
              </a:spcBef>
              <a:tabLst>
                <a:tab pos="0" algn="l"/>
              </a:tabLst>
            </a:pPr>
            <a:endParaRPr lang="en-AU" sz="1400" b="0" strike="noStrike" spc="-1">
              <a:latin typeface="Arial"/>
            </a:endParaRPr>
          </a:p>
          <a:p>
            <a:pPr marL="457200" algn="just">
              <a:lnSpc>
                <a:spcPct val="100000"/>
              </a:lnSpc>
              <a:spcBef>
                <a:spcPts val="320"/>
              </a:spcBef>
              <a:tabLst>
                <a:tab pos="0" algn="l"/>
              </a:tabLst>
            </a:pPr>
            <a:endParaRPr lang="en-AU" sz="1400" b="0" strike="noStrike" spc="-1">
              <a:latin typeface="Arial"/>
            </a:endParaRPr>
          </a:p>
          <a:p>
            <a:pPr marL="457200" algn="just">
              <a:lnSpc>
                <a:spcPct val="100000"/>
              </a:lnSpc>
              <a:spcBef>
                <a:spcPts val="601"/>
              </a:spcBef>
              <a:tabLst>
                <a:tab pos="0" algn="l"/>
              </a:tabLst>
            </a:pPr>
            <a:endParaRPr lang="en-AU" sz="1400" b="0" strike="noStrike" spc="-1">
              <a:latin typeface="Arial"/>
            </a:endParaRPr>
          </a:p>
          <a:p>
            <a:pPr marL="457200" algn="just">
              <a:lnSpc>
                <a:spcPct val="100000"/>
              </a:lnSpc>
              <a:spcBef>
                <a:spcPts val="320"/>
              </a:spcBef>
              <a:tabLst>
                <a:tab pos="0" algn="l"/>
              </a:tabLst>
            </a:pPr>
            <a:endParaRPr lang="en-AU" sz="1400" b="0" strike="noStrike" spc="-1">
              <a:latin typeface="Arial"/>
            </a:endParaRPr>
          </a:p>
        </p:txBody>
      </p:sp>
      <p:pic>
        <p:nvPicPr>
          <p:cNvPr id="281" name="Picture 3" descr="A close up of text on a white background&#10;&#10;Description generated with high confidence"/>
          <p:cNvPicPr/>
          <p:nvPr/>
        </p:nvPicPr>
        <p:blipFill>
          <a:blip r:embed="rId3"/>
          <a:srcRect r="173" b="9628"/>
          <a:stretch/>
        </p:blipFill>
        <p:spPr>
          <a:xfrm>
            <a:off x="5078160" y="2036520"/>
            <a:ext cx="3846960" cy="1933920"/>
          </a:xfrm>
          <a:prstGeom prst="rect">
            <a:avLst/>
          </a:prstGeom>
          <a:ln w="0">
            <a:noFill/>
          </a:ln>
        </p:spPr>
      </p:pic>
      <p:sp>
        <p:nvSpPr>
          <p:cNvPr id="282" name="CustomShape 4"/>
          <p:cNvSpPr/>
          <p:nvPr/>
        </p:nvSpPr>
        <p:spPr>
          <a:xfrm>
            <a:off x="5116680" y="4947120"/>
            <a:ext cx="423792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00" b="0" strike="noStrike" spc="-1">
                <a:solidFill>
                  <a:srgbClr val="7F7F7F"/>
                </a:solidFill>
                <a:latin typeface="Calibri"/>
                <a:ea typeface="DejaVu Sans"/>
              </a:rPr>
              <a:t>Source: Hands on machine learning with Scikit-learn and TensorFlow</a:t>
            </a:r>
            <a:endParaRPr lang="en-AU" sz="10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Some types of ML models</a:t>
            </a:r>
            <a:endParaRPr lang="en-AU" sz="2000" b="0" strike="noStrike" spc="-1">
              <a:latin typeface="Arial"/>
            </a:endParaRPr>
          </a:p>
        </p:txBody>
      </p:sp>
      <p:sp>
        <p:nvSpPr>
          <p:cNvPr id="284" name="CustomShape 2"/>
          <p:cNvSpPr/>
          <p:nvPr/>
        </p:nvSpPr>
        <p:spPr>
          <a:xfrm>
            <a:off x="-23760" y="494820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285" name="Picture 17" descr="CORE-Skills-ICONS-5.png"/>
          <p:cNvPicPr/>
          <p:nvPr/>
        </p:nvPicPr>
        <p:blipFill>
          <a:blip r:embed="rId2"/>
          <a:stretch/>
        </p:blipFill>
        <p:spPr>
          <a:xfrm>
            <a:off x="213480" y="32400"/>
            <a:ext cx="873360" cy="873360"/>
          </a:xfrm>
          <a:prstGeom prst="rect">
            <a:avLst/>
          </a:prstGeom>
          <a:ln w="0">
            <a:noFill/>
          </a:ln>
        </p:spPr>
      </p:pic>
      <p:sp>
        <p:nvSpPr>
          <p:cNvPr id="286" name="CustomShape 3"/>
          <p:cNvSpPr/>
          <p:nvPr/>
        </p:nvSpPr>
        <p:spPr>
          <a:xfrm>
            <a:off x="213480" y="1396800"/>
            <a:ext cx="4500720" cy="345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100000"/>
              </a:lnSpc>
              <a:spcBef>
                <a:spcPts val="320"/>
              </a:spcBef>
            </a:pPr>
            <a:endParaRPr lang="en-AU" sz="1800" b="0" strike="noStrike" spc="-1">
              <a:latin typeface="Arial"/>
            </a:endParaRPr>
          </a:p>
          <a:p>
            <a:pPr marL="457200" algn="just">
              <a:lnSpc>
                <a:spcPct val="100000"/>
              </a:lnSpc>
              <a:spcBef>
                <a:spcPts val="281"/>
              </a:spcBef>
              <a:tabLst>
                <a:tab pos="0" algn="l"/>
              </a:tabLst>
            </a:pPr>
            <a:endParaRPr lang="en-AU" sz="1800" b="0" strike="noStrike" spc="-1">
              <a:latin typeface="Arial"/>
            </a:endParaRPr>
          </a:p>
          <a:p>
            <a:pPr marL="343080" indent="-342360" algn="just">
              <a:lnSpc>
                <a:spcPct val="100000"/>
              </a:lnSpc>
              <a:spcBef>
                <a:spcPts val="340"/>
              </a:spcBef>
              <a:buClr>
                <a:srgbClr val="A40F6C"/>
              </a:buClr>
              <a:buFont typeface="Arial"/>
              <a:buChar char="•"/>
              <a:tabLst>
                <a:tab pos="0" algn="l"/>
              </a:tabLst>
            </a:pPr>
            <a:r>
              <a:rPr lang="en-US" sz="1700" b="0" strike="noStrike" spc="-1">
                <a:solidFill>
                  <a:srgbClr val="0F1137"/>
                </a:solidFill>
                <a:latin typeface="Calibri"/>
                <a:ea typeface="DejaVu Sans"/>
              </a:rPr>
              <a:t>Whether or not they are trained with human supervision:</a:t>
            </a:r>
            <a:endParaRPr lang="en-AU" sz="1700" b="0" strike="noStrike" spc="-1">
              <a:latin typeface="Arial"/>
            </a:endParaRPr>
          </a:p>
          <a:p>
            <a:pPr marL="743040" lvl="1" indent="-285120" algn="just">
              <a:lnSpc>
                <a:spcPct val="100000"/>
              </a:lnSpc>
              <a:spcBef>
                <a:spcPts val="281"/>
              </a:spcBef>
              <a:buClr>
                <a:srgbClr val="A40F6C"/>
              </a:buClr>
              <a:buFont typeface="Wingdings" charset="2"/>
              <a:buChar char=""/>
              <a:tabLst>
                <a:tab pos="0" algn="l"/>
              </a:tabLst>
            </a:pPr>
            <a:r>
              <a:rPr lang="en-US" sz="1400" b="0" strike="noStrike" spc="-1">
                <a:solidFill>
                  <a:srgbClr val="000000"/>
                </a:solidFill>
                <a:latin typeface="Calibri"/>
                <a:ea typeface="DejaVu Sans"/>
              </a:rPr>
              <a:t>Supervised learning</a:t>
            </a:r>
            <a:endParaRPr lang="en-AU" sz="1400" b="0" strike="noStrike" spc="-1">
              <a:latin typeface="Arial"/>
            </a:endParaRPr>
          </a:p>
          <a:p>
            <a:pPr marL="743040" lvl="1" indent="-285120" algn="just">
              <a:lnSpc>
                <a:spcPct val="100000"/>
              </a:lnSpc>
              <a:spcBef>
                <a:spcPts val="281"/>
              </a:spcBef>
              <a:buClr>
                <a:srgbClr val="A40F6C"/>
              </a:buClr>
              <a:buFont typeface="Wingdings" charset="2"/>
              <a:buChar char=""/>
              <a:tabLst>
                <a:tab pos="0" algn="l"/>
              </a:tabLst>
            </a:pPr>
            <a:r>
              <a:rPr lang="en-US" sz="1400" b="0" strike="noStrike" spc="-1">
                <a:solidFill>
                  <a:srgbClr val="000000"/>
                </a:solidFill>
                <a:latin typeface="Calibri"/>
                <a:ea typeface="DejaVu Sans"/>
              </a:rPr>
              <a:t>Unsupervised learning</a:t>
            </a:r>
            <a:endParaRPr lang="en-AU" sz="1400" b="0" strike="noStrike" spc="-1">
              <a:latin typeface="Arial"/>
            </a:endParaRPr>
          </a:p>
          <a:p>
            <a:pPr marL="743040" lvl="1" indent="-285120" algn="just">
              <a:lnSpc>
                <a:spcPct val="100000"/>
              </a:lnSpc>
              <a:spcBef>
                <a:spcPts val="281"/>
              </a:spcBef>
              <a:buClr>
                <a:srgbClr val="A40F6C"/>
              </a:buClr>
              <a:buFont typeface="Wingdings" charset="2"/>
              <a:buChar char=""/>
              <a:tabLst>
                <a:tab pos="0" algn="l"/>
              </a:tabLst>
            </a:pPr>
            <a:r>
              <a:rPr lang="en-US" sz="1400" b="0" strike="noStrike" spc="-1">
                <a:solidFill>
                  <a:srgbClr val="000000"/>
                </a:solidFill>
                <a:latin typeface="Calibri"/>
                <a:ea typeface="DejaVu Sans"/>
              </a:rPr>
              <a:t>Reinforcement learning: The agent (the learning system) observes the environment to get rewards or penalties in return to learn by itself the best strategy (policy).</a:t>
            </a:r>
            <a:endParaRPr lang="en-AU" sz="1400" b="0" strike="noStrike" spc="-1">
              <a:latin typeface="Arial"/>
            </a:endParaRPr>
          </a:p>
          <a:p>
            <a:pPr marL="457200" algn="just">
              <a:lnSpc>
                <a:spcPct val="100000"/>
              </a:lnSpc>
              <a:spcBef>
                <a:spcPts val="281"/>
              </a:spcBef>
              <a:tabLst>
                <a:tab pos="0" algn="l"/>
              </a:tabLst>
            </a:pPr>
            <a:endParaRPr lang="en-AU" sz="1400" b="0" strike="noStrike" spc="-1">
              <a:latin typeface="Arial"/>
            </a:endParaRPr>
          </a:p>
          <a:p>
            <a:pPr marL="457200" algn="just">
              <a:lnSpc>
                <a:spcPct val="100000"/>
              </a:lnSpc>
              <a:spcBef>
                <a:spcPts val="320"/>
              </a:spcBef>
              <a:tabLst>
                <a:tab pos="0" algn="l"/>
              </a:tabLst>
            </a:pPr>
            <a:endParaRPr lang="en-AU" sz="1400" b="0" strike="noStrike" spc="-1">
              <a:latin typeface="Arial"/>
            </a:endParaRPr>
          </a:p>
          <a:p>
            <a:pPr marL="457200" algn="just">
              <a:lnSpc>
                <a:spcPct val="100000"/>
              </a:lnSpc>
              <a:spcBef>
                <a:spcPts val="601"/>
              </a:spcBef>
              <a:tabLst>
                <a:tab pos="0" algn="l"/>
              </a:tabLst>
            </a:pPr>
            <a:endParaRPr lang="en-AU" sz="1400" b="0" strike="noStrike" spc="-1">
              <a:latin typeface="Arial"/>
            </a:endParaRPr>
          </a:p>
          <a:p>
            <a:pPr marL="457200" algn="just">
              <a:lnSpc>
                <a:spcPct val="100000"/>
              </a:lnSpc>
              <a:spcBef>
                <a:spcPts val="320"/>
              </a:spcBef>
              <a:tabLst>
                <a:tab pos="0" algn="l"/>
              </a:tabLst>
            </a:pPr>
            <a:endParaRPr lang="en-AU" sz="1400" b="0" strike="noStrike" spc="-1">
              <a:latin typeface="Arial"/>
            </a:endParaRPr>
          </a:p>
        </p:txBody>
      </p:sp>
      <p:sp>
        <p:nvSpPr>
          <p:cNvPr id="287" name="CustomShape 4"/>
          <p:cNvSpPr/>
          <p:nvPr/>
        </p:nvSpPr>
        <p:spPr>
          <a:xfrm>
            <a:off x="5116680" y="4947120"/>
            <a:ext cx="4237920" cy="242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00" b="0" strike="noStrike" spc="-1">
                <a:solidFill>
                  <a:srgbClr val="7F7F7F"/>
                </a:solidFill>
                <a:latin typeface="Calibri"/>
                <a:ea typeface="DejaVu Sans"/>
              </a:rPr>
              <a:t>Source: Hands on machine learning with Scikit-learn and TensorFlow</a:t>
            </a:r>
            <a:endParaRPr lang="en-AU" sz="1000" b="0" strike="noStrike" spc="-1">
              <a:latin typeface="Arial"/>
            </a:endParaRPr>
          </a:p>
        </p:txBody>
      </p:sp>
      <p:pic>
        <p:nvPicPr>
          <p:cNvPr id="288" name="Picture 6" descr="A screenshot of a cell phone&#10;&#10;Description generated with very high confidence"/>
          <p:cNvPicPr/>
          <p:nvPr/>
        </p:nvPicPr>
        <p:blipFill>
          <a:blip r:embed="rId3"/>
          <a:stretch/>
        </p:blipFill>
        <p:spPr>
          <a:xfrm>
            <a:off x="4858920" y="1487520"/>
            <a:ext cx="4156200" cy="305244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Supervised vs Unsupervised Learning</a:t>
            </a:r>
            <a:endParaRPr lang="en-AU" sz="2000" b="0" strike="noStrike" spc="-1">
              <a:latin typeface="Arial"/>
            </a:endParaRPr>
          </a:p>
        </p:txBody>
      </p:sp>
      <p:sp>
        <p:nvSpPr>
          <p:cNvPr id="290"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291" name="Picture 15" descr="CORE-Skills-ICONS-5.png"/>
          <p:cNvPicPr/>
          <p:nvPr/>
        </p:nvPicPr>
        <p:blipFill>
          <a:blip r:embed="rId2"/>
          <a:stretch/>
        </p:blipFill>
        <p:spPr>
          <a:xfrm>
            <a:off x="228600" y="0"/>
            <a:ext cx="873360" cy="873360"/>
          </a:xfrm>
          <a:prstGeom prst="rect">
            <a:avLst/>
          </a:prstGeom>
          <a:ln w="0">
            <a:noFill/>
          </a:ln>
        </p:spPr>
      </p:pic>
      <p:sp>
        <p:nvSpPr>
          <p:cNvPr id="292" name="CustomShape 3"/>
          <p:cNvSpPr/>
          <p:nvPr/>
        </p:nvSpPr>
        <p:spPr>
          <a:xfrm>
            <a:off x="119880" y="1139400"/>
            <a:ext cx="4403880" cy="4003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340"/>
              </a:spcBef>
              <a:buClr>
                <a:srgbClr val="A40F6C"/>
              </a:buClr>
              <a:buFont typeface="Arial"/>
              <a:buChar char="•"/>
            </a:pPr>
            <a:r>
              <a:rPr lang="en-US" sz="1700" b="1" strike="noStrike" spc="-1">
                <a:solidFill>
                  <a:srgbClr val="A40F6C"/>
                </a:solidFill>
                <a:latin typeface="Calibri"/>
                <a:ea typeface="DejaVu Sans"/>
              </a:rPr>
              <a:t>Supervised learning: </a:t>
            </a:r>
            <a:r>
              <a:rPr lang="en-US" sz="1700" b="0" strike="noStrike" spc="-1">
                <a:solidFill>
                  <a:srgbClr val="0F1137"/>
                </a:solidFill>
                <a:latin typeface="Calibri"/>
                <a:ea typeface="DejaVu Sans"/>
              </a:rPr>
              <a:t>the training data we feed to the algorithm includes the desired solutions (</a:t>
            </a:r>
            <a:r>
              <a:rPr lang="en-US" sz="1700" b="1" strike="noStrike" spc="-1">
                <a:solidFill>
                  <a:srgbClr val="0F1137"/>
                </a:solidFill>
                <a:latin typeface="Calibri"/>
                <a:ea typeface="DejaVu Sans"/>
              </a:rPr>
              <a:t>called labels</a:t>
            </a:r>
            <a:r>
              <a:rPr lang="en-US" sz="1700" b="0" strike="noStrike" spc="-1">
                <a:solidFill>
                  <a:srgbClr val="0F1137"/>
                </a:solidFill>
                <a:latin typeface="Calibri"/>
                <a:ea typeface="DejaVu Sans"/>
              </a:rPr>
              <a:t>). Typical supervised tasks:</a:t>
            </a:r>
            <a:endParaRPr lang="en-AU" sz="17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Classification</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Regression</a:t>
            </a:r>
            <a:endParaRPr lang="en-AU" sz="1300" b="0" strike="noStrike" spc="-1">
              <a:latin typeface="Arial"/>
            </a:endParaRPr>
          </a:p>
          <a:p>
            <a:pPr algn="just">
              <a:lnSpc>
                <a:spcPct val="100000"/>
              </a:lnSpc>
              <a:spcBef>
                <a:spcPts val="241"/>
              </a:spcBef>
            </a:pPr>
            <a:endParaRPr lang="en-AU" sz="1300" b="0" strike="noStrike" spc="-1">
              <a:latin typeface="Arial"/>
            </a:endParaRPr>
          </a:p>
          <a:p>
            <a:pPr algn="just">
              <a:lnSpc>
                <a:spcPct val="100000"/>
              </a:lnSpc>
              <a:spcBef>
                <a:spcPts val="20"/>
              </a:spcBef>
            </a:pPr>
            <a:endParaRPr lang="en-AU" sz="1300" b="0" strike="noStrike" spc="-1">
              <a:latin typeface="Arial"/>
            </a:endParaRPr>
          </a:p>
          <a:p>
            <a:pPr algn="just">
              <a:lnSpc>
                <a:spcPct val="100000"/>
              </a:lnSpc>
              <a:spcBef>
                <a:spcPts val="20"/>
              </a:spcBef>
            </a:pPr>
            <a:endParaRPr lang="en-AU" sz="1300" b="0" strike="noStrike" spc="-1">
              <a:latin typeface="Arial"/>
            </a:endParaRPr>
          </a:p>
          <a:p>
            <a:pPr marL="343080" indent="-342360" algn="just">
              <a:lnSpc>
                <a:spcPct val="100000"/>
              </a:lnSpc>
              <a:spcBef>
                <a:spcPts val="340"/>
              </a:spcBef>
              <a:buClr>
                <a:srgbClr val="A40F6C"/>
              </a:buClr>
              <a:buFont typeface="Arial"/>
              <a:buChar char="•"/>
            </a:pPr>
            <a:r>
              <a:rPr lang="en-US" sz="1700" b="0" strike="noStrike" spc="-1">
                <a:solidFill>
                  <a:srgbClr val="0F1137"/>
                </a:solidFill>
                <a:latin typeface="Calibri"/>
                <a:ea typeface="DejaVu Sans"/>
              </a:rPr>
              <a:t>Most important algorithms:</a:t>
            </a:r>
            <a:endParaRPr lang="en-AU" sz="17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K-Nearest Neighbours (K-NN)</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Linear regression</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Logistic regression</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Support Vector Machines (SVMs)</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Decision trees, Random forests, Gradient Boosting Trees</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Neural networks</a:t>
            </a:r>
            <a:endParaRPr lang="en-AU" sz="1300" b="0" strike="noStrike" spc="-1">
              <a:latin typeface="Arial"/>
            </a:endParaRPr>
          </a:p>
        </p:txBody>
      </p:sp>
      <p:sp>
        <p:nvSpPr>
          <p:cNvPr id="293" name="CustomShape 4"/>
          <p:cNvSpPr/>
          <p:nvPr/>
        </p:nvSpPr>
        <p:spPr>
          <a:xfrm>
            <a:off x="4595760" y="1134000"/>
            <a:ext cx="4403880" cy="4003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320"/>
              </a:spcBef>
              <a:buClr>
                <a:srgbClr val="A40F6C"/>
              </a:buClr>
              <a:buFont typeface="Arial"/>
              <a:buChar char="•"/>
            </a:pPr>
            <a:r>
              <a:rPr lang="en-US" sz="1600" b="1" strike="noStrike" spc="-1">
                <a:solidFill>
                  <a:srgbClr val="A40F6C"/>
                </a:solidFill>
                <a:latin typeface="Calibri"/>
                <a:ea typeface="DejaVu Sans"/>
              </a:rPr>
              <a:t>Unsupervised learning:</a:t>
            </a:r>
            <a:r>
              <a:rPr lang="en-US" sz="1600" b="1" strike="noStrike" spc="-1">
                <a:solidFill>
                  <a:srgbClr val="0F1137"/>
                </a:solidFill>
                <a:latin typeface="Calibri"/>
                <a:ea typeface="DejaVu Sans"/>
              </a:rPr>
              <a:t> </a:t>
            </a:r>
            <a:r>
              <a:rPr lang="en-US" sz="1600" b="0" strike="noStrike" spc="-1">
                <a:solidFill>
                  <a:srgbClr val="0F1137"/>
                </a:solidFill>
                <a:latin typeface="Calibri"/>
                <a:ea typeface="DejaVu Sans"/>
              </a:rPr>
              <a:t>the training data is unlabeled (doesn’t include a desired solution), the system tries to find structure in the data without using labels. Typical unsupervised tasks:</a:t>
            </a:r>
            <a:endParaRPr lang="en-AU" sz="16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Clustering</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Dimensionality reduction</a:t>
            </a:r>
            <a:endParaRPr lang="en-AU" sz="1300" b="0" strike="noStrike" spc="-1">
              <a:latin typeface="Arial"/>
            </a:endParaRPr>
          </a:p>
          <a:p>
            <a:pPr algn="just">
              <a:lnSpc>
                <a:spcPct val="100000"/>
              </a:lnSpc>
              <a:spcBef>
                <a:spcPts val="20"/>
              </a:spcBef>
            </a:pPr>
            <a:endParaRPr lang="en-AU" sz="1300" b="0" strike="noStrike" spc="-1">
              <a:latin typeface="Arial"/>
            </a:endParaRPr>
          </a:p>
          <a:p>
            <a:pPr algn="just">
              <a:lnSpc>
                <a:spcPct val="100000"/>
              </a:lnSpc>
              <a:spcBef>
                <a:spcPts val="20"/>
              </a:spcBef>
            </a:pPr>
            <a:endParaRPr lang="en-AU" sz="1300" b="0" strike="noStrike" spc="-1">
              <a:latin typeface="Arial"/>
            </a:endParaRPr>
          </a:p>
          <a:p>
            <a:pPr algn="just">
              <a:lnSpc>
                <a:spcPct val="100000"/>
              </a:lnSpc>
              <a:spcBef>
                <a:spcPts val="241"/>
              </a:spcBef>
            </a:pPr>
            <a:endParaRPr lang="en-AU" sz="1300" b="0" strike="noStrike" spc="-1">
              <a:latin typeface="Arial"/>
            </a:endParaRPr>
          </a:p>
          <a:p>
            <a:pPr marL="343080" indent="-342360" algn="just">
              <a:lnSpc>
                <a:spcPct val="100000"/>
              </a:lnSpc>
              <a:spcBef>
                <a:spcPts val="340"/>
              </a:spcBef>
              <a:buClr>
                <a:srgbClr val="A40F6C"/>
              </a:buClr>
              <a:buFont typeface="Arial"/>
              <a:buChar char="•"/>
            </a:pPr>
            <a:r>
              <a:rPr lang="en-US" sz="1700" b="0" strike="noStrike" spc="-1">
                <a:solidFill>
                  <a:srgbClr val="0F1137"/>
                </a:solidFill>
                <a:latin typeface="Calibri"/>
                <a:ea typeface="DejaVu Sans"/>
              </a:rPr>
              <a:t>Most important algorithms:</a:t>
            </a:r>
            <a:endParaRPr lang="en-AU" sz="17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K-means clustering</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Expectation Maximization</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Gaussian Mixture Models (GMM)</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Hierarchical cluster analysis (HCA)</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Principle Component Analysis (PCA)</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Kernel PCA</a:t>
            </a:r>
            <a:endParaRPr lang="en-AU" sz="1300" b="0" strike="noStrike" spc="-1">
              <a:latin typeface="Arial"/>
            </a:endParaRPr>
          </a:p>
          <a:p>
            <a:pPr marL="743040" lvl="1" indent="-285120" algn="just">
              <a:lnSpc>
                <a:spcPct val="100000"/>
              </a:lnSpc>
              <a:spcBef>
                <a:spcPts val="261"/>
              </a:spcBef>
              <a:buClr>
                <a:srgbClr val="A40F6C"/>
              </a:buClr>
              <a:buFont typeface="Wingdings" charset="2"/>
              <a:buChar char=""/>
            </a:pPr>
            <a:r>
              <a:rPr lang="en-US" sz="1300" b="0" strike="noStrike" spc="-1">
                <a:solidFill>
                  <a:srgbClr val="000000"/>
                </a:solidFill>
                <a:latin typeface="Calibri"/>
                <a:ea typeface="DejaVu Sans"/>
              </a:rPr>
              <a:t>Locally linear embedding</a:t>
            </a:r>
            <a:endParaRPr lang="en-AU" sz="1300" b="0" strike="noStrike" spc="-1">
              <a:latin typeface="Arial"/>
            </a:endParaRPr>
          </a:p>
        </p:txBody>
      </p:sp>
      <p:sp>
        <p:nvSpPr>
          <p:cNvPr id="294" name="Line 5"/>
          <p:cNvSpPr/>
          <p:nvPr/>
        </p:nvSpPr>
        <p:spPr>
          <a:xfrm>
            <a:off x="4572000" y="1133640"/>
            <a:ext cx="23760" cy="3563280"/>
          </a:xfrm>
          <a:prstGeom prst="line">
            <a:avLst/>
          </a:prstGeom>
          <a:ln>
            <a:solidFill>
              <a:schemeClr val="accent2"/>
            </a:solidFill>
            <a:round/>
          </a:ln>
        </p:spPr>
        <p:style>
          <a:lnRef idx="1">
            <a:schemeClr val="dk1"/>
          </a:lnRef>
          <a:fillRef idx="0">
            <a:schemeClr val="dk1"/>
          </a:fillRef>
          <a:effectRef idx="0">
            <a:schemeClr val="dk1"/>
          </a:effectRef>
          <a:fontRef idx="minor"/>
        </p:style>
      </p:sp>
      <p:sp>
        <p:nvSpPr>
          <p:cNvPr id="295" name="CustomShape 6"/>
          <p:cNvSpPr/>
          <p:nvPr/>
        </p:nvSpPr>
        <p:spPr>
          <a:xfrm>
            <a:off x="4363200" y="4904640"/>
            <a:ext cx="4763520" cy="2725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u="sng" strike="noStrike" spc="-1">
                <a:solidFill>
                  <a:srgbClr val="0000FF"/>
                </a:solidFill>
                <a:uFillTx/>
                <a:latin typeface="Calibri"/>
                <a:ea typeface="DejaVu Sans"/>
                <a:hlinkClick r:id="rId3"/>
              </a:rPr>
              <a:t>https://scikit-learn.org/stable/tutorial/machine_learning_map/index.html</a:t>
            </a:r>
            <a:endParaRPr lang="en-AU" sz="1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ML in industry: some examples</a:t>
            </a:r>
            <a:endParaRPr lang="en-AU" sz="2000" b="0" strike="noStrike" spc="-1">
              <a:latin typeface="Arial"/>
            </a:endParaRPr>
          </a:p>
        </p:txBody>
      </p:sp>
      <p:sp>
        <p:nvSpPr>
          <p:cNvPr id="297" name="CustomShape 2"/>
          <p:cNvSpPr/>
          <p:nvPr/>
        </p:nvSpPr>
        <p:spPr>
          <a:xfrm>
            <a:off x="0" y="49125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298" name="Picture 11" descr="CORE-Skills-ICONS-5.png"/>
          <p:cNvPicPr/>
          <p:nvPr/>
        </p:nvPicPr>
        <p:blipFill>
          <a:blip r:embed="rId2"/>
          <a:stretch/>
        </p:blipFill>
        <p:spPr>
          <a:xfrm>
            <a:off x="257760" y="0"/>
            <a:ext cx="873360" cy="873360"/>
          </a:xfrm>
          <a:prstGeom prst="rect">
            <a:avLst/>
          </a:prstGeom>
          <a:ln w="0">
            <a:noFill/>
          </a:ln>
        </p:spPr>
      </p:pic>
      <p:sp>
        <p:nvSpPr>
          <p:cNvPr id="299" name="CustomShape 3"/>
          <p:cNvSpPr/>
          <p:nvPr/>
        </p:nvSpPr>
        <p:spPr>
          <a:xfrm>
            <a:off x="81000" y="1119240"/>
            <a:ext cx="5897520" cy="379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100000"/>
              </a:lnSpc>
              <a:spcBef>
                <a:spcPts val="300"/>
              </a:spcBef>
              <a:tabLst>
                <a:tab pos="0" algn="l"/>
              </a:tabLst>
            </a:pPr>
            <a:r>
              <a:rPr lang="en-US" sz="1500" b="1" strike="noStrike" spc="-1">
                <a:solidFill>
                  <a:srgbClr val="A40F6C"/>
                </a:solidFill>
                <a:latin typeface="Calibri"/>
                <a:ea typeface="DejaVu Sans"/>
              </a:rPr>
              <a:t>Examples of classification/regression tasks: </a:t>
            </a:r>
            <a:endParaRPr lang="en-AU" sz="1500" b="0" strike="noStrike" spc="-1">
              <a:latin typeface="Arial"/>
            </a:endParaRPr>
          </a:p>
          <a:p>
            <a:pPr algn="just">
              <a:lnSpc>
                <a:spcPct val="100000"/>
              </a:lnSpc>
              <a:spcBef>
                <a:spcPts val="20"/>
              </a:spcBef>
              <a:tabLst>
                <a:tab pos="0" algn="l"/>
              </a:tabLst>
            </a:pPr>
            <a:endParaRPr lang="en-AU" sz="15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ML in industry: some examples</a:t>
            </a:r>
            <a:endParaRPr lang="en-AU" sz="2000" b="0" strike="noStrike" spc="-1">
              <a:latin typeface="Arial"/>
            </a:endParaRPr>
          </a:p>
        </p:txBody>
      </p:sp>
      <p:sp>
        <p:nvSpPr>
          <p:cNvPr id="301" name="CustomShape 2"/>
          <p:cNvSpPr/>
          <p:nvPr/>
        </p:nvSpPr>
        <p:spPr>
          <a:xfrm>
            <a:off x="0" y="49125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302" name="Picture 11" descr="CORE-Skills-ICONS-5.png"/>
          <p:cNvPicPr/>
          <p:nvPr/>
        </p:nvPicPr>
        <p:blipFill>
          <a:blip r:embed="rId2"/>
          <a:stretch/>
        </p:blipFill>
        <p:spPr>
          <a:xfrm>
            <a:off x="257760" y="0"/>
            <a:ext cx="873360" cy="873360"/>
          </a:xfrm>
          <a:prstGeom prst="rect">
            <a:avLst/>
          </a:prstGeom>
          <a:ln w="0">
            <a:noFill/>
          </a:ln>
        </p:spPr>
      </p:pic>
      <p:sp>
        <p:nvSpPr>
          <p:cNvPr id="303" name="CustomShape 3"/>
          <p:cNvSpPr/>
          <p:nvPr/>
        </p:nvSpPr>
        <p:spPr>
          <a:xfrm>
            <a:off x="81000" y="1119240"/>
            <a:ext cx="5897520" cy="379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100000"/>
              </a:lnSpc>
              <a:spcBef>
                <a:spcPts val="300"/>
              </a:spcBef>
              <a:tabLst>
                <a:tab pos="0" algn="l"/>
              </a:tabLst>
            </a:pPr>
            <a:r>
              <a:rPr lang="en-US" sz="1500" b="1" strike="noStrike" spc="-1">
                <a:solidFill>
                  <a:srgbClr val="A40F6C"/>
                </a:solidFill>
                <a:latin typeface="Calibri"/>
                <a:ea typeface="DejaVu Sans"/>
              </a:rPr>
              <a:t>Examples of classification/regression tasks: </a:t>
            </a:r>
            <a:endParaRPr lang="en-AU" sz="1500" b="0" strike="noStrike" spc="-1">
              <a:latin typeface="Arial"/>
            </a:endParaRPr>
          </a:p>
          <a:p>
            <a:pPr algn="just">
              <a:lnSpc>
                <a:spcPct val="100000"/>
              </a:lnSpc>
              <a:spcBef>
                <a:spcPts val="20"/>
              </a:spcBef>
              <a:tabLst>
                <a:tab pos="0" algn="l"/>
              </a:tabLst>
            </a:pPr>
            <a:endParaRPr lang="en-AU" sz="1500" b="0" strike="noStrike" spc="-1">
              <a:latin typeface="Arial"/>
            </a:endParaRPr>
          </a:p>
        </p:txBody>
      </p:sp>
      <p:sp>
        <p:nvSpPr>
          <p:cNvPr id="304" name="CustomShape 4"/>
          <p:cNvSpPr/>
          <p:nvPr/>
        </p:nvSpPr>
        <p:spPr>
          <a:xfrm>
            <a:off x="69840" y="1298160"/>
            <a:ext cx="8801280" cy="371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1400" b="0" strike="noStrike" spc="-1">
                <a:solidFill>
                  <a:srgbClr val="000000"/>
                </a:solidFill>
                <a:latin typeface="Calibri"/>
                <a:ea typeface="DejaVu Sans"/>
              </a:rPr>
              <a:t>From industry partners in CORE Skills Pilot:</a:t>
            </a:r>
            <a:endParaRPr lang="en-AU" sz="1400" b="0" strike="noStrike" spc="-1">
              <a:latin typeface="Arial"/>
            </a:endParaRPr>
          </a:p>
          <a:p>
            <a:pPr algn="just">
              <a:lnSpc>
                <a:spcPct val="100000"/>
              </a:lnSpc>
            </a:pPr>
            <a:endParaRPr lang="en-AU" sz="1400" b="0" strike="noStrike" spc="-1">
              <a:latin typeface="Arial"/>
            </a:endParaRPr>
          </a:p>
          <a:p>
            <a:pPr marL="285840" indent="-285120" algn="just">
              <a:lnSpc>
                <a:spcPct val="100000"/>
              </a:lnSpc>
              <a:buClr>
                <a:srgbClr val="000000"/>
              </a:buClr>
              <a:buFont typeface="Arial"/>
              <a:buChar char="•"/>
            </a:pPr>
            <a:r>
              <a:rPr lang="en-US" sz="1400" b="0" strike="noStrike" spc="-1">
                <a:solidFill>
                  <a:srgbClr val="000000"/>
                </a:solidFill>
                <a:latin typeface="Calibri"/>
                <a:ea typeface="DejaVu Sans"/>
              </a:rPr>
              <a:t>Used linear regression to check for unaccounted for total gas and whether it is correlated to maximum temperature or wind speed.</a:t>
            </a:r>
            <a:endParaRPr lang="en-AU" sz="1400" b="0" strike="noStrike" spc="-1">
              <a:latin typeface="Arial"/>
            </a:endParaRPr>
          </a:p>
          <a:p>
            <a:pPr algn="just">
              <a:lnSpc>
                <a:spcPct val="100000"/>
              </a:lnSpc>
            </a:pPr>
            <a:endParaRPr lang="en-AU" sz="1400" b="0" strike="noStrike" spc="-1">
              <a:latin typeface="Arial"/>
            </a:endParaRPr>
          </a:p>
          <a:p>
            <a:pPr marL="285840" indent="-285120" algn="just">
              <a:lnSpc>
                <a:spcPct val="100000"/>
              </a:lnSpc>
              <a:buClr>
                <a:srgbClr val="000000"/>
              </a:buClr>
              <a:buFont typeface="Arial"/>
              <a:buChar char="•"/>
            </a:pPr>
            <a:r>
              <a:rPr lang="en-US" sz="1400" b="0" strike="noStrike" spc="-1">
                <a:solidFill>
                  <a:srgbClr val="000000"/>
                </a:solidFill>
                <a:latin typeface="Calibri"/>
                <a:ea typeface="Calibri"/>
              </a:rPr>
              <a:t>Used geochemical data to predict domains for ore/material characterisation. Need to look at if variation in classes unbalances predictions (ore oversampled relative to other lithologies?) geochemical data was able to select clusters as we had a lot of data. Trimmed X fields with missing values - 12 fields we retained including from and to downhole intercepts. Some fields correlated with each other.</a:t>
            </a:r>
            <a:endParaRPr lang="en-AU" sz="1400" b="0" strike="noStrike" spc="-1">
              <a:latin typeface="Arial"/>
            </a:endParaRPr>
          </a:p>
          <a:p>
            <a:pPr algn="just">
              <a:lnSpc>
                <a:spcPct val="100000"/>
              </a:lnSpc>
            </a:pPr>
            <a:endParaRPr lang="en-AU" sz="1400" b="0" strike="noStrike" spc="-1">
              <a:latin typeface="Arial"/>
            </a:endParaRPr>
          </a:p>
          <a:p>
            <a:pPr marL="285840" indent="-285120" algn="just">
              <a:lnSpc>
                <a:spcPct val="100000"/>
              </a:lnSpc>
              <a:buClr>
                <a:srgbClr val="000000"/>
              </a:buClr>
              <a:buFont typeface="Arial"/>
              <a:buChar char="•"/>
            </a:pPr>
            <a:r>
              <a:rPr lang="en-US" sz="1400" b="0" strike="noStrike" spc="-1">
                <a:solidFill>
                  <a:srgbClr val="000000"/>
                </a:solidFill>
                <a:latin typeface="Calibri"/>
                <a:ea typeface="Calibri"/>
              </a:rPr>
              <a:t>Iron ore fluctuations of tonnage yield - predict from logging and geochemical data, missing data and log transform %, create ML pipeline to take account of the transformation, reduce the features were important to go from 200 to 20 - and used supervised learning model to reduce variables which were correlated with each other.</a:t>
            </a:r>
            <a:endParaRPr lang="en-AU" sz="1400" b="0" strike="noStrike" spc="-1">
              <a:latin typeface="Arial"/>
            </a:endParaRPr>
          </a:p>
          <a:p>
            <a:pPr algn="just">
              <a:lnSpc>
                <a:spcPct val="100000"/>
              </a:lnSpc>
            </a:pPr>
            <a:endParaRPr lang="en-AU" sz="1400" b="0" strike="noStrike" spc="-1">
              <a:latin typeface="Arial"/>
            </a:endParaRPr>
          </a:p>
          <a:p>
            <a:pPr marL="285840" indent="-285120" algn="just">
              <a:lnSpc>
                <a:spcPct val="100000"/>
              </a:lnSpc>
              <a:buClr>
                <a:srgbClr val="000000"/>
              </a:buClr>
              <a:buFont typeface="Arial"/>
              <a:buChar char="•"/>
            </a:pPr>
            <a:r>
              <a:rPr lang="en-US" sz="1400" b="0" strike="noStrike" spc="-1">
                <a:solidFill>
                  <a:srgbClr val="000000"/>
                </a:solidFill>
                <a:latin typeface="Calibri"/>
                <a:ea typeface="Calibri"/>
              </a:rPr>
              <a:t>Calcination and superfine - learned how to use temperature, 30 days of energy usage, used iron ore example from week 4 - labelled as good/bad operations then applied KNN - very encouraging initial results but not a lot of data in small test - was able to replicate the experts opinion - with rules (kind of a feature extraction).</a:t>
            </a:r>
            <a:endParaRPr lang="en-AU"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Program Timeline</a:t>
            </a:r>
            <a:endParaRPr lang="en-AU" sz="2000" b="0" strike="noStrike" spc="-1">
              <a:latin typeface="Arial"/>
            </a:endParaRPr>
          </a:p>
        </p:txBody>
      </p:sp>
      <p:pic>
        <p:nvPicPr>
          <p:cNvPr id="211" name="Picture 5" descr="CORE-Skills-ICONS-5.png"/>
          <p:cNvPicPr/>
          <p:nvPr/>
        </p:nvPicPr>
        <p:blipFill>
          <a:blip r:embed="rId2"/>
          <a:stretch/>
        </p:blipFill>
        <p:spPr>
          <a:xfrm>
            <a:off x="209520" y="0"/>
            <a:ext cx="873360" cy="873360"/>
          </a:xfrm>
          <a:prstGeom prst="rect">
            <a:avLst/>
          </a:prstGeom>
          <a:ln w="0">
            <a:noFill/>
          </a:ln>
        </p:spPr>
      </p:pic>
      <p:pic>
        <p:nvPicPr>
          <p:cNvPr id="212" name="Picture 6" descr="A picture containing timeline&#10;&#10;Description automatically generated"/>
          <p:cNvPicPr/>
          <p:nvPr/>
        </p:nvPicPr>
        <p:blipFill>
          <a:blip r:embed="rId3"/>
          <a:stretch/>
        </p:blipFill>
        <p:spPr>
          <a:xfrm>
            <a:off x="0" y="673920"/>
            <a:ext cx="9143280" cy="379476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Some limitations and challenges in ML</a:t>
            </a:r>
            <a:endParaRPr lang="en-AU" sz="2000" b="0" strike="noStrike" spc="-1">
              <a:latin typeface="Arial"/>
            </a:endParaRPr>
          </a:p>
        </p:txBody>
      </p:sp>
      <p:sp>
        <p:nvSpPr>
          <p:cNvPr id="306"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307" name="Picture 8" descr="CORE-Skills-ICONS-5.png"/>
          <p:cNvPicPr/>
          <p:nvPr/>
        </p:nvPicPr>
        <p:blipFill>
          <a:blip r:embed="rId2"/>
          <a:stretch/>
        </p:blipFill>
        <p:spPr>
          <a:xfrm>
            <a:off x="273600" y="13680"/>
            <a:ext cx="873360" cy="87336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Some limitations and challenges in ML</a:t>
            </a:r>
            <a:endParaRPr lang="en-AU" sz="2000" b="0" strike="noStrike" spc="-1">
              <a:latin typeface="Arial"/>
            </a:endParaRPr>
          </a:p>
        </p:txBody>
      </p:sp>
      <p:sp>
        <p:nvSpPr>
          <p:cNvPr id="309"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310" name="Picture 8" descr="CORE-Skills-ICONS-5.png"/>
          <p:cNvPicPr/>
          <p:nvPr/>
        </p:nvPicPr>
        <p:blipFill>
          <a:blip r:embed="rId2"/>
          <a:stretch/>
        </p:blipFill>
        <p:spPr>
          <a:xfrm>
            <a:off x="273600" y="13680"/>
            <a:ext cx="873360" cy="873360"/>
          </a:xfrm>
          <a:prstGeom prst="rect">
            <a:avLst/>
          </a:prstGeom>
          <a:ln w="0">
            <a:noFill/>
          </a:ln>
        </p:spPr>
      </p:pic>
      <p:sp>
        <p:nvSpPr>
          <p:cNvPr id="311" name="CustomShape 3"/>
          <p:cNvSpPr/>
          <p:nvPr/>
        </p:nvSpPr>
        <p:spPr>
          <a:xfrm>
            <a:off x="356760" y="1228320"/>
            <a:ext cx="8198280" cy="345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gn="just">
              <a:lnSpc>
                <a:spcPct val="100000"/>
              </a:lnSpc>
              <a:spcBef>
                <a:spcPts val="300"/>
              </a:spcBef>
              <a:buClr>
                <a:srgbClr val="A40F6C"/>
              </a:buClr>
              <a:buFont typeface="Arial"/>
              <a:buChar char="•"/>
            </a:pPr>
            <a:r>
              <a:rPr lang="en-US" sz="1500" b="1" strike="noStrike" spc="-1">
                <a:solidFill>
                  <a:srgbClr val="0F1137"/>
                </a:solidFill>
                <a:latin typeface="Calibri"/>
                <a:ea typeface="DejaVu Sans"/>
              </a:rPr>
              <a:t>Lack of good data</a:t>
            </a:r>
            <a:r>
              <a:rPr lang="en-US" sz="1500" b="0" strike="noStrike" spc="-1">
                <a:solidFill>
                  <a:srgbClr val="0F1137"/>
                </a:solidFill>
                <a:latin typeface="Calibri"/>
                <a:ea typeface="DejaVu Sans"/>
              </a:rPr>
              <a:t>: Most of ML models requires sufficient amount of data for efficient training and better generalisation.</a:t>
            </a:r>
            <a:endParaRPr lang="en-AU" sz="1500" b="0" strike="noStrike" spc="-1">
              <a:latin typeface="Arial"/>
            </a:endParaRPr>
          </a:p>
          <a:p>
            <a:pPr algn="just">
              <a:lnSpc>
                <a:spcPct val="100000"/>
              </a:lnSpc>
              <a:spcBef>
                <a:spcPts val="300"/>
              </a:spcBef>
            </a:pPr>
            <a:endParaRPr lang="en-AU" sz="1500" b="0" strike="noStrike" spc="-1">
              <a:latin typeface="Arial"/>
            </a:endParaRPr>
          </a:p>
          <a:p>
            <a:pPr marL="343080" indent="-342360" algn="just">
              <a:lnSpc>
                <a:spcPct val="100000"/>
              </a:lnSpc>
              <a:spcBef>
                <a:spcPts val="300"/>
              </a:spcBef>
              <a:buClr>
                <a:srgbClr val="A40F6C"/>
              </a:buClr>
              <a:buFont typeface="Arial"/>
              <a:buChar char="•"/>
            </a:pPr>
            <a:r>
              <a:rPr lang="en-US" sz="1500" b="1" strike="noStrike" spc="-1">
                <a:solidFill>
                  <a:srgbClr val="0F1137"/>
                </a:solidFill>
                <a:latin typeface="Calibri"/>
                <a:ea typeface="DejaVu Sans"/>
              </a:rPr>
              <a:t>Non-representative or lack of training data (labeled data)</a:t>
            </a:r>
            <a:r>
              <a:rPr lang="en-US" sz="1500" b="0" strike="noStrike" spc="-1">
                <a:solidFill>
                  <a:srgbClr val="0F1137"/>
                </a:solidFill>
                <a:latin typeface="Calibri"/>
                <a:ea typeface="DejaVu Sans"/>
              </a:rPr>
              <a:t>: it is crucial that the training data be representative of new data. Sampling method can be flawed (</a:t>
            </a:r>
            <a:r>
              <a:rPr lang="en-US" sz="1500" b="1" strike="noStrike" spc="-1">
                <a:solidFill>
                  <a:srgbClr val="0F1137"/>
                </a:solidFill>
                <a:latin typeface="Calibri"/>
                <a:ea typeface="DejaVu Sans"/>
              </a:rPr>
              <a:t>sampling bias</a:t>
            </a:r>
            <a:r>
              <a:rPr lang="en-US" sz="1500" b="0" strike="noStrike" spc="-1">
                <a:solidFill>
                  <a:srgbClr val="0F1137"/>
                </a:solidFill>
                <a:latin typeface="Calibri"/>
                <a:ea typeface="DejaVu Sans"/>
              </a:rPr>
              <a:t>).</a:t>
            </a:r>
            <a:endParaRPr lang="en-AU" sz="1500" b="0" strike="noStrike" spc="-1">
              <a:latin typeface="Arial"/>
            </a:endParaRPr>
          </a:p>
          <a:p>
            <a:pPr algn="just">
              <a:lnSpc>
                <a:spcPct val="100000"/>
              </a:lnSpc>
              <a:spcBef>
                <a:spcPts val="300"/>
              </a:spcBef>
            </a:pPr>
            <a:endParaRPr lang="en-AU" sz="1500" b="0" strike="noStrike" spc="-1">
              <a:latin typeface="Arial"/>
            </a:endParaRPr>
          </a:p>
          <a:p>
            <a:pPr marL="343080" indent="-342360" algn="just">
              <a:lnSpc>
                <a:spcPct val="100000"/>
              </a:lnSpc>
              <a:spcBef>
                <a:spcPts val="300"/>
              </a:spcBef>
              <a:buClr>
                <a:srgbClr val="A40F6C"/>
              </a:buClr>
              <a:buFont typeface="Arial"/>
              <a:buChar char="•"/>
            </a:pPr>
            <a:r>
              <a:rPr lang="en-US" sz="1500" b="1" strike="noStrike" spc="-1">
                <a:solidFill>
                  <a:srgbClr val="0F1137"/>
                </a:solidFill>
                <a:latin typeface="Calibri"/>
                <a:ea typeface="DejaVu Sans"/>
              </a:rPr>
              <a:t>Poor quality data: </a:t>
            </a:r>
            <a:r>
              <a:rPr lang="en-US" sz="1500" b="0" strike="noStrike" spc="-1">
                <a:solidFill>
                  <a:srgbClr val="0F1137"/>
                </a:solidFill>
                <a:latin typeface="Calibri"/>
                <a:ea typeface="DejaVu Sans"/>
              </a:rPr>
              <a:t>full of errors, outliers or noise, such data need to be cleaned before use.</a:t>
            </a:r>
            <a:endParaRPr lang="en-AU" sz="1500" b="0" strike="noStrike" spc="-1">
              <a:latin typeface="Arial"/>
            </a:endParaRPr>
          </a:p>
          <a:p>
            <a:pPr algn="just">
              <a:lnSpc>
                <a:spcPct val="100000"/>
              </a:lnSpc>
              <a:spcBef>
                <a:spcPts val="300"/>
              </a:spcBef>
            </a:pPr>
            <a:endParaRPr lang="en-AU" sz="1500" b="0" strike="noStrike" spc="-1">
              <a:latin typeface="Arial"/>
            </a:endParaRPr>
          </a:p>
          <a:p>
            <a:pPr marL="343080" indent="-342360" algn="just">
              <a:lnSpc>
                <a:spcPct val="100000"/>
              </a:lnSpc>
              <a:spcBef>
                <a:spcPts val="300"/>
              </a:spcBef>
              <a:buClr>
                <a:srgbClr val="A40F6C"/>
              </a:buClr>
              <a:buFont typeface="Arial"/>
              <a:buChar char="•"/>
            </a:pPr>
            <a:r>
              <a:rPr lang="en-US" sz="1500" b="1" strike="noStrike" spc="-1">
                <a:solidFill>
                  <a:srgbClr val="0F1137"/>
                </a:solidFill>
                <a:latin typeface="Calibri"/>
                <a:ea typeface="DejaVu Sans"/>
              </a:rPr>
              <a:t>Irrelevant features: </a:t>
            </a:r>
            <a:r>
              <a:rPr lang="en-US" sz="1500" b="0" strike="noStrike" spc="-1">
                <a:solidFill>
                  <a:srgbClr val="0F1137"/>
                </a:solidFill>
                <a:latin typeface="Calibri"/>
                <a:ea typeface="DejaVu Sans"/>
              </a:rPr>
              <a:t>ML requires a good set of relevant features to make appropriate associations.</a:t>
            </a:r>
            <a:endParaRPr lang="en-AU" sz="1500" b="0" strike="noStrike" spc="-1">
              <a:latin typeface="Arial"/>
            </a:endParaRPr>
          </a:p>
          <a:p>
            <a:pPr algn="just">
              <a:lnSpc>
                <a:spcPct val="100000"/>
              </a:lnSpc>
              <a:spcBef>
                <a:spcPts val="300"/>
              </a:spcBef>
            </a:pPr>
            <a:endParaRPr lang="en-AU" sz="1500" b="0" strike="noStrike" spc="-1">
              <a:latin typeface="Arial"/>
            </a:endParaRPr>
          </a:p>
          <a:p>
            <a:pPr marL="343080" indent="-342360" algn="just">
              <a:lnSpc>
                <a:spcPct val="100000"/>
              </a:lnSpc>
              <a:spcBef>
                <a:spcPts val="300"/>
              </a:spcBef>
              <a:buClr>
                <a:srgbClr val="A40F6C"/>
              </a:buClr>
              <a:buFont typeface="Arial"/>
              <a:buChar char="•"/>
            </a:pPr>
            <a:r>
              <a:rPr lang="en-US" sz="1500" b="1" strike="noStrike" spc="-1">
                <a:solidFill>
                  <a:srgbClr val="0F1137"/>
                </a:solidFill>
                <a:latin typeface="Calibri"/>
                <a:ea typeface="DejaVu Sans"/>
              </a:rPr>
              <a:t>Interpretability and complexity</a:t>
            </a:r>
            <a:r>
              <a:rPr lang="en-US" sz="1500" b="0" strike="noStrike" spc="-1">
                <a:solidFill>
                  <a:srgbClr val="0F1137"/>
                </a:solidFill>
                <a:latin typeface="Calibri"/>
                <a:ea typeface="DejaVu Sans"/>
              </a:rPr>
              <a:t>. Some models have too many hyper-parameters to tune.</a:t>
            </a:r>
            <a:endParaRPr lang="en-AU" sz="1500" b="0" strike="noStrike" spc="-1">
              <a:latin typeface="Arial"/>
            </a:endParaRPr>
          </a:p>
          <a:p>
            <a:pPr algn="just">
              <a:lnSpc>
                <a:spcPct val="100000"/>
              </a:lnSpc>
              <a:spcBef>
                <a:spcPts val="300"/>
              </a:spcBef>
            </a:pPr>
            <a:endParaRPr lang="en-AU" sz="1500" b="0" strike="noStrike" spc="-1">
              <a:latin typeface="Arial"/>
            </a:endParaRPr>
          </a:p>
          <a:p>
            <a:pPr marL="343080" indent="-342360" algn="just">
              <a:lnSpc>
                <a:spcPct val="100000"/>
              </a:lnSpc>
              <a:spcBef>
                <a:spcPts val="300"/>
              </a:spcBef>
              <a:buClr>
                <a:srgbClr val="A40F6C"/>
              </a:buClr>
              <a:buFont typeface="Arial"/>
              <a:buChar char="•"/>
            </a:pPr>
            <a:r>
              <a:rPr lang="en-US" sz="1500" b="0" strike="noStrike" spc="-1">
                <a:solidFill>
                  <a:srgbClr val="0F1137"/>
                </a:solidFill>
                <a:latin typeface="Calibri"/>
                <a:ea typeface="DejaVu Sans"/>
              </a:rPr>
              <a:t>Tendency to use ML is a ”</a:t>
            </a:r>
            <a:r>
              <a:rPr lang="en-US" sz="1500" b="1" strike="noStrike" spc="-1">
                <a:solidFill>
                  <a:srgbClr val="0F1137"/>
                </a:solidFill>
                <a:latin typeface="Calibri"/>
                <a:ea typeface="DejaVu Sans"/>
              </a:rPr>
              <a:t>black-box</a:t>
            </a:r>
            <a:r>
              <a:rPr lang="en-US" sz="1500" b="0" strike="noStrike" spc="-1">
                <a:solidFill>
                  <a:srgbClr val="0F1137"/>
                </a:solidFill>
                <a:latin typeface="Calibri"/>
                <a:ea typeface="DejaVu Sans"/>
              </a:rPr>
              <a:t>.”</a:t>
            </a:r>
            <a:endParaRPr lang="en-AU" sz="1500" b="0" strike="noStrike" spc="-1">
              <a:latin typeface="Arial"/>
            </a:endParaRPr>
          </a:p>
          <a:p>
            <a:pPr algn="just">
              <a:lnSpc>
                <a:spcPct val="100000"/>
              </a:lnSpc>
              <a:spcBef>
                <a:spcPts val="300"/>
              </a:spcBef>
            </a:pPr>
            <a:endParaRPr lang="en-AU" sz="1500" b="0" strike="noStrike" spc="-1">
              <a:latin typeface="Arial"/>
            </a:endParaRPr>
          </a:p>
          <a:p>
            <a:pPr algn="just">
              <a:lnSpc>
                <a:spcPct val="100000"/>
              </a:lnSpc>
              <a:spcBef>
                <a:spcPts val="300"/>
              </a:spcBef>
            </a:pPr>
            <a:endParaRPr lang="en-AU" sz="1500" b="0" strike="noStrike" spc="-1">
              <a:latin typeface="Arial"/>
            </a:endParaRPr>
          </a:p>
          <a:p>
            <a:pPr algn="just">
              <a:lnSpc>
                <a:spcPct val="100000"/>
              </a:lnSpc>
              <a:spcBef>
                <a:spcPts val="300"/>
              </a:spcBef>
            </a:pPr>
            <a:endParaRPr lang="en-AU" sz="1500" b="0" strike="noStrike" spc="-1">
              <a:latin typeface="Arial"/>
            </a:endParaRPr>
          </a:p>
          <a:p>
            <a:pPr algn="just">
              <a:lnSpc>
                <a:spcPct val="100000"/>
              </a:lnSpc>
              <a:spcBef>
                <a:spcPts val="300"/>
              </a:spcBef>
            </a:pPr>
            <a:endParaRPr lang="en-AU" sz="1500" b="0" strike="noStrike" spc="-1">
              <a:latin typeface="Arial"/>
            </a:endParaRPr>
          </a:p>
          <a:p>
            <a:pPr algn="just">
              <a:lnSpc>
                <a:spcPct val="100000"/>
              </a:lnSpc>
              <a:spcBef>
                <a:spcPts val="300"/>
              </a:spcBef>
              <a:tabLst>
                <a:tab pos="0" algn="l"/>
              </a:tabLst>
            </a:pPr>
            <a:endParaRPr lang="en-AU" sz="1500" b="0" strike="noStrike" spc="-1">
              <a:latin typeface="Arial"/>
            </a:endParaRPr>
          </a:p>
          <a:p>
            <a:pPr algn="just">
              <a:lnSpc>
                <a:spcPct val="100000"/>
              </a:lnSpc>
              <a:spcBef>
                <a:spcPts val="300"/>
              </a:spcBef>
              <a:tabLst>
                <a:tab pos="0" algn="l"/>
              </a:tabLst>
            </a:pPr>
            <a:endParaRPr lang="en-AU" sz="1500" b="0" strike="noStrike" spc="-1">
              <a:latin typeface="Arial"/>
            </a:endParaRPr>
          </a:p>
          <a:p>
            <a:pPr algn="just">
              <a:lnSpc>
                <a:spcPct val="100000"/>
              </a:lnSpc>
              <a:spcBef>
                <a:spcPts val="300"/>
              </a:spcBef>
              <a:tabLst>
                <a:tab pos="0" algn="l"/>
              </a:tabLst>
            </a:pPr>
            <a:endParaRPr lang="en-AU" sz="15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Some limitations and challenges in ML</a:t>
            </a:r>
            <a:endParaRPr lang="en-AU" sz="2000" b="0" strike="noStrike" spc="-1">
              <a:latin typeface="Arial"/>
            </a:endParaRPr>
          </a:p>
        </p:txBody>
      </p:sp>
      <p:sp>
        <p:nvSpPr>
          <p:cNvPr id="313" name="CustomShape 2"/>
          <p:cNvSpPr/>
          <p:nvPr/>
        </p:nvSpPr>
        <p:spPr>
          <a:xfrm>
            <a:off x="-2880" y="491868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grpSp>
        <p:nvGrpSpPr>
          <p:cNvPr id="314" name="Group 3"/>
          <p:cNvGrpSpPr/>
          <p:nvPr/>
        </p:nvGrpSpPr>
        <p:grpSpPr>
          <a:xfrm>
            <a:off x="791640" y="3074400"/>
            <a:ext cx="2345040" cy="1390680"/>
            <a:chOff x="791640" y="3074400"/>
            <a:chExt cx="2345040" cy="1390680"/>
          </a:xfrm>
        </p:grpSpPr>
        <p:sp>
          <p:nvSpPr>
            <p:cNvPr id="315" name="CustomShape 4"/>
            <p:cNvSpPr/>
            <p:nvPr/>
          </p:nvSpPr>
          <p:spPr>
            <a:xfrm flipV="1">
              <a:off x="791640" y="4355640"/>
              <a:ext cx="2345040" cy="1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16" name="CustomShape 5"/>
            <p:cNvSpPr/>
            <p:nvPr/>
          </p:nvSpPr>
          <p:spPr>
            <a:xfrm flipV="1">
              <a:off x="950400" y="3074040"/>
              <a:ext cx="360" cy="1390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17" name="CustomShape 6"/>
            <p:cNvSpPr/>
            <p:nvPr/>
          </p:nvSpPr>
          <p:spPr>
            <a:xfrm>
              <a:off x="1447560" y="382032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8" name="CustomShape 7"/>
            <p:cNvSpPr/>
            <p:nvPr/>
          </p:nvSpPr>
          <p:spPr>
            <a:xfrm>
              <a:off x="1261800" y="409176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19" name="CustomShape 8"/>
            <p:cNvSpPr/>
            <p:nvPr/>
          </p:nvSpPr>
          <p:spPr>
            <a:xfrm>
              <a:off x="1232280" y="383364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0" name="CustomShape 9"/>
            <p:cNvSpPr/>
            <p:nvPr/>
          </p:nvSpPr>
          <p:spPr>
            <a:xfrm>
              <a:off x="1427760" y="353196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1" name="CustomShape 10"/>
            <p:cNvSpPr/>
            <p:nvPr/>
          </p:nvSpPr>
          <p:spPr>
            <a:xfrm>
              <a:off x="1646280" y="350208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2" name="CustomShape 11"/>
            <p:cNvSpPr/>
            <p:nvPr/>
          </p:nvSpPr>
          <p:spPr>
            <a:xfrm>
              <a:off x="1745640" y="321408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3" name="CustomShape 12"/>
            <p:cNvSpPr/>
            <p:nvPr/>
          </p:nvSpPr>
          <p:spPr>
            <a:xfrm>
              <a:off x="2034000" y="319392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4" name="CustomShape 13"/>
            <p:cNvSpPr/>
            <p:nvPr/>
          </p:nvSpPr>
          <p:spPr>
            <a:xfrm>
              <a:off x="2153160" y="345240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5" name="CustomShape 14"/>
            <p:cNvSpPr/>
            <p:nvPr/>
          </p:nvSpPr>
          <p:spPr>
            <a:xfrm>
              <a:off x="2521080" y="345240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6" name="CustomShape 15"/>
            <p:cNvSpPr/>
            <p:nvPr/>
          </p:nvSpPr>
          <p:spPr>
            <a:xfrm>
              <a:off x="2391840" y="367128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7" name="CustomShape 16"/>
            <p:cNvSpPr/>
            <p:nvPr/>
          </p:nvSpPr>
          <p:spPr>
            <a:xfrm>
              <a:off x="2640240" y="375084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8" name="CustomShape 17"/>
            <p:cNvSpPr/>
            <p:nvPr/>
          </p:nvSpPr>
          <p:spPr>
            <a:xfrm>
              <a:off x="2849040" y="367128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29" name="CustomShape 18"/>
            <p:cNvSpPr/>
            <p:nvPr/>
          </p:nvSpPr>
          <p:spPr>
            <a:xfrm>
              <a:off x="1248840" y="3184200"/>
              <a:ext cx="1748520" cy="1122480"/>
            </a:xfrm>
            <a:custGeom>
              <a:avLst/>
              <a:gdLst/>
              <a:ahLst/>
              <a:cxnLst/>
              <a:rect l="l" t="t" r="r" b="b"/>
              <a:pathLst>
                <a:path w="1749287" h="1123122">
                  <a:moveTo>
                    <a:pt x="0" y="1123122"/>
                  </a:moveTo>
                  <a:cubicBezTo>
                    <a:pt x="6626" y="1109870"/>
                    <a:pt x="12528" y="1096229"/>
                    <a:pt x="19879" y="1083365"/>
                  </a:cubicBezTo>
                  <a:cubicBezTo>
                    <a:pt x="25806" y="1072994"/>
                    <a:pt x="34906" y="1064464"/>
                    <a:pt x="39757" y="1053548"/>
                  </a:cubicBezTo>
                  <a:cubicBezTo>
                    <a:pt x="48267" y="1034400"/>
                    <a:pt x="59635" y="993913"/>
                    <a:pt x="59635" y="993913"/>
                  </a:cubicBezTo>
                  <a:cubicBezTo>
                    <a:pt x="56322" y="950843"/>
                    <a:pt x="54466" y="907637"/>
                    <a:pt x="49696" y="864704"/>
                  </a:cubicBezTo>
                  <a:cubicBezTo>
                    <a:pt x="47830" y="847914"/>
                    <a:pt x="39757" y="831902"/>
                    <a:pt x="39757" y="815009"/>
                  </a:cubicBezTo>
                  <a:cubicBezTo>
                    <a:pt x="39757" y="775455"/>
                    <a:pt x="31910" y="728276"/>
                    <a:pt x="69574" y="705678"/>
                  </a:cubicBezTo>
                  <a:cubicBezTo>
                    <a:pt x="78558" y="700288"/>
                    <a:pt x="88987" y="696963"/>
                    <a:pt x="99392" y="695739"/>
                  </a:cubicBezTo>
                  <a:cubicBezTo>
                    <a:pt x="145574" y="690306"/>
                    <a:pt x="192157" y="689113"/>
                    <a:pt x="238540" y="685800"/>
                  </a:cubicBezTo>
                  <a:cubicBezTo>
                    <a:pt x="251792" y="682487"/>
                    <a:pt x="267629" y="684394"/>
                    <a:pt x="278296" y="675861"/>
                  </a:cubicBezTo>
                  <a:cubicBezTo>
                    <a:pt x="286477" y="669316"/>
                    <a:pt x="288235" y="656521"/>
                    <a:pt x="288235" y="646044"/>
                  </a:cubicBezTo>
                  <a:cubicBezTo>
                    <a:pt x="288235" y="620849"/>
                    <a:pt x="272320" y="498847"/>
                    <a:pt x="268357" y="467139"/>
                  </a:cubicBezTo>
                  <a:cubicBezTo>
                    <a:pt x="271670" y="440635"/>
                    <a:pt x="268376" y="412426"/>
                    <a:pt x="278296" y="387626"/>
                  </a:cubicBezTo>
                  <a:cubicBezTo>
                    <a:pt x="282732" y="376535"/>
                    <a:pt x="296314" y="369611"/>
                    <a:pt x="308113" y="367748"/>
                  </a:cubicBezTo>
                  <a:cubicBezTo>
                    <a:pt x="360576" y="359465"/>
                    <a:pt x="414131" y="361122"/>
                    <a:pt x="467140" y="357809"/>
                  </a:cubicBezTo>
                  <a:cubicBezTo>
                    <a:pt x="473766" y="347870"/>
                    <a:pt x="482167" y="338907"/>
                    <a:pt x="487018" y="327991"/>
                  </a:cubicBezTo>
                  <a:cubicBezTo>
                    <a:pt x="487022" y="327983"/>
                    <a:pt x="511864" y="253452"/>
                    <a:pt x="516835" y="238539"/>
                  </a:cubicBezTo>
                  <a:lnTo>
                    <a:pt x="536713" y="178904"/>
                  </a:lnTo>
                  <a:cubicBezTo>
                    <a:pt x="540026" y="168965"/>
                    <a:pt x="544112" y="159251"/>
                    <a:pt x="546653" y="149087"/>
                  </a:cubicBezTo>
                  <a:cubicBezTo>
                    <a:pt x="547302" y="146490"/>
                    <a:pt x="561347" y="85994"/>
                    <a:pt x="566531" y="79513"/>
                  </a:cubicBezTo>
                  <a:cubicBezTo>
                    <a:pt x="573993" y="70185"/>
                    <a:pt x="587020" y="67097"/>
                    <a:pt x="596348" y="59635"/>
                  </a:cubicBezTo>
                  <a:cubicBezTo>
                    <a:pt x="622160" y="38986"/>
                    <a:pt x="611635" y="35171"/>
                    <a:pt x="646044" y="19878"/>
                  </a:cubicBezTo>
                  <a:cubicBezTo>
                    <a:pt x="665192" y="11368"/>
                    <a:pt x="705679" y="0"/>
                    <a:pt x="705679" y="0"/>
                  </a:cubicBezTo>
                  <a:cubicBezTo>
                    <a:pt x="735496" y="3313"/>
                    <a:pt x="765538" y="5007"/>
                    <a:pt x="795131" y="9939"/>
                  </a:cubicBezTo>
                  <a:cubicBezTo>
                    <a:pt x="805465" y="11661"/>
                    <a:pt x="815964" y="14488"/>
                    <a:pt x="824948" y="19878"/>
                  </a:cubicBezTo>
                  <a:cubicBezTo>
                    <a:pt x="846990" y="33103"/>
                    <a:pt x="877182" y="91990"/>
                    <a:pt x="884583" y="99391"/>
                  </a:cubicBezTo>
                  <a:lnTo>
                    <a:pt x="904461" y="119270"/>
                  </a:lnTo>
                  <a:cubicBezTo>
                    <a:pt x="907774" y="129209"/>
                    <a:pt x="909010" y="140103"/>
                    <a:pt x="914400" y="149087"/>
                  </a:cubicBezTo>
                  <a:cubicBezTo>
                    <a:pt x="919221" y="157122"/>
                    <a:pt x="930088" y="160584"/>
                    <a:pt x="934279" y="168965"/>
                  </a:cubicBezTo>
                  <a:cubicBezTo>
                    <a:pt x="951849" y="204104"/>
                    <a:pt x="953396" y="232690"/>
                    <a:pt x="964096" y="268357"/>
                  </a:cubicBezTo>
                  <a:cubicBezTo>
                    <a:pt x="970117" y="288427"/>
                    <a:pt x="964096" y="321365"/>
                    <a:pt x="983974" y="327991"/>
                  </a:cubicBezTo>
                  <a:lnTo>
                    <a:pt x="1043609" y="347870"/>
                  </a:lnTo>
                  <a:cubicBezTo>
                    <a:pt x="1113164" y="342902"/>
                    <a:pt x="1230263" y="327366"/>
                    <a:pt x="1302027" y="347870"/>
                  </a:cubicBezTo>
                  <a:cubicBezTo>
                    <a:pt x="1313513" y="351152"/>
                    <a:pt x="1315279" y="367748"/>
                    <a:pt x="1321905" y="377687"/>
                  </a:cubicBezTo>
                  <a:cubicBezTo>
                    <a:pt x="1318592" y="390939"/>
                    <a:pt x="1318075" y="405226"/>
                    <a:pt x="1311966" y="417444"/>
                  </a:cubicBezTo>
                  <a:cubicBezTo>
                    <a:pt x="1307775" y="425825"/>
                    <a:pt x="1297941" y="430005"/>
                    <a:pt x="1292087" y="437322"/>
                  </a:cubicBezTo>
                  <a:cubicBezTo>
                    <a:pt x="1284625" y="446650"/>
                    <a:pt x="1278835" y="457200"/>
                    <a:pt x="1272209" y="467139"/>
                  </a:cubicBezTo>
                  <a:lnTo>
                    <a:pt x="1252331" y="526774"/>
                  </a:lnTo>
                  <a:lnTo>
                    <a:pt x="1242392" y="556591"/>
                  </a:lnTo>
                  <a:cubicBezTo>
                    <a:pt x="1257413" y="616676"/>
                    <a:pt x="1239372" y="592028"/>
                    <a:pt x="1311966" y="616226"/>
                  </a:cubicBezTo>
                  <a:lnTo>
                    <a:pt x="1341783" y="626165"/>
                  </a:lnTo>
                  <a:cubicBezTo>
                    <a:pt x="1368287" y="622852"/>
                    <a:pt x="1395178" y="621823"/>
                    <a:pt x="1421296" y="616226"/>
                  </a:cubicBezTo>
                  <a:cubicBezTo>
                    <a:pt x="1441784" y="611836"/>
                    <a:pt x="1460263" y="599793"/>
                    <a:pt x="1480931" y="596348"/>
                  </a:cubicBezTo>
                  <a:lnTo>
                    <a:pt x="1540566" y="586409"/>
                  </a:lnTo>
                  <a:lnTo>
                    <a:pt x="1600200" y="566531"/>
                  </a:lnTo>
                  <a:lnTo>
                    <a:pt x="1630018" y="556591"/>
                  </a:lnTo>
                  <a:cubicBezTo>
                    <a:pt x="1656522" y="559904"/>
                    <a:pt x="1687649" y="551213"/>
                    <a:pt x="1709531" y="566531"/>
                  </a:cubicBezTo>
                  <a:cubicBezTo>
                    <a:pt x="1726697" y="578547"/>
                    <a:pt x="1714593" y="611348"/>
                    <a:pt x="1729409" y="626165"/>
                  </a:cubicBezTo>
                  <a:lnTo>
                    <a:pt x="1749287" y="646044"/>
                  </a:lnTo>
                </a:path>
              </a:pathLst>
            </a:custGeom>
            <a:noFill/>
            <a:ln>
              <a:solidFill>
                <a:srgbClr val="000000"/>
              </a:solidFill>
              <a:round/>
            </a:ln>
            <a:effectLst>
              <a:outerShdw blurRad="40000" dist="20160" dir="5400000" rotWithShape="0">
                <a:srgbClr val="000000">
                  <a:alpha val="38000"/>
                </a:srgbClr>
              </a:outerShdw>
            </a:effectLst>
          </p:spPr>
          <p:style>
            <a:lnRef idx="2">
              <a:schemeClr val="dk1"/>
            </a:lnRef>
            <a:fillRef idx="0">
              <a:schemeClr val="dk1"/>
            </a:fillRef>
            <a:effectRef idx="1">
              <a:schemeClr val="dk1"/>
            </a:effectRef>
            <a:fontRef idx="minor"/>
          </p:style>
        </p:sp>
      </p:grpSp>
      <p:grpSp>
        <p:nvGrpSpPr>
          <p:cNvPr id="330" name="Group 19"/>
          <p:cNvGrpSpPr/>
          <p:nvPr/>
        </p:nvGrpSpPr>
        <p:grpSpPr>
          <a:xfrm>
            <a:off x="5937120" y="3024720"/>
            <a:ext cx="2345040" cy="1390680"/>
            <a:chOff x="5937120" y="3024720"/>
            <a:chExt cx="2345040" cy="1390680"/>
          </a:xfrm>
        </p:grpSpPr>
        <p:sp>
          <p:nvSpPr>
            <p:cNvPr id="331" name="CustomShape 20"/>
            <p:cNvSpPr/>
            <p:nvPr/>
          </p:nvSpPr>
          <p:spPr>
            <a:xfrm flipV="1">
              <a:off x="5937120" y="4305960"/>
              <a:ext cx="2345040" cy="19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32" name="CustomShape 21"/>
            <p:cNvSpPr/>
            <p:nvPr/>
          </p:nvSpPr>
          <p:spPr>
            <a:xfrm flipV="1">
              <a:off x="6096240" y="3024360"/>
              <a:ext cx="360" cy="1390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33" name="CustomShape 22"/>
            <p:cNvSpPr/>
            <p:nvPr/>
          </p:nvSpPr>
          <p:spPr>
            <a:xfrm>
              <a:off x="6593400" y="377064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4" name="CustomShape 23"/>
            <p:cNvSpPr/>
            <p:nvPr/>
          </p:nvSpPr>
          <p:spPr>
            <a:xfrm>
              <a:off x="6407640" y="404208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5" name="CustomShape 24"/>
            <p:cNvSpPr/>
            <p:nvPr/>
          </p:nvSpPr>
          <p:spPr>
            <a:xfrm>
              <a:off x="6377760" y="378396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6" name="CustomShape 25"/>
            <p:cNvSpPr/>
            <p:nvPr/>
          </p:nvSpPr>
          <p:spPr>
            <a:xfrm>
              <a:off x="6573240" y="348228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7" name="CustomShape 26"/>
            <p:cNvSpPr/>
            <p:nvPr/>
          </p:nvSpPr>
          <p:spPr>
            <a:xfrm>
              <a:off x="6792120" y="345240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8" name="CustomShape 27"/>
            <p:cNvSpPr/>
            <p:nvPr/>
          </p:nvSpPr>
          <p:spPr>
            <a:xfrm>
              <a:off x="6891480" y="316440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39" name="CustomShape 28"/>
            <p:cNvSpPr/>
            <p:nvPr/>
          </p:nvSpPr>
          <p:spPr>
            <a:xfrm>
              <a:off x="7179840" y="314424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40" name="CustomShape 29"/>
            <p:cNvSpPr/>
            <p:nvPr/>
          </p:nvSpPr>
          <p:spPr>
            <a:xfrm>
              <a:off x="7299000" y="340272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41" name="CustomShape 30"/>
            <p:cNvSpPr/>
            <p:nvPr/>
          </p:nvSpPr>
          <p:spPr>
            <a:xfrm>
              <a:off x="7666560" y="340272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42" name="CustomShape 31"/>
            <p:cNvSpPr/>
            <p:nvPr/>
          </p:nvSpPr>
          <p:spPr>
            <a:xfrm>
              <a:off x="7537320" y="362160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43" name="CustomShape 32"/>
            <p:cNvSpPr/>
            <p:nvPr/>
          </p:nvSpPr>
          <p:spPr>
            <a:xfrm>
              <a:off x="7786080" y="370116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44" name="CustomShape 33"/>
            <p:cNvSpPr/>
            <p:nvPr/>
          </p:nvSpPr>
          <p:spPr>
            <a:xfrm>
              <a:off x="7994520" y="3621600"/>
              <a:ext cx="98640" cy="98640"/>
            </a:xfrm>
            <a:prstGeom prst="ellipse">
              <a:avLst/>
            </a:prstGeom>
            <a:solidFill>
              <a:srgbClr val="FF0000"/>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45" name="Line 34"/>
            <p:cNvSpPr/>
            <p:nvPr/>
          </p:nvSpPr>
          <p:spPr>
            <a:xfrm flipV="1">
              <a:off x="6261840" y="3164040"/>
              <a:ext cx="1623240" cy="878040"/>
            </a:xfrm>
            <a:prstGeom prst="line">
              <a:avLst/>
            </a:prstGeom>
            <a:ln>
              <a:solidFill>
                <a:srgbClr val="000000"/>
              </a:solidFill>
              <a:round/>
            </a:ln>
          </p:spPr>
          <p:style>
            <a:lnRef idx="2">
              <a:schemeClr val="dk1"/>
            </a:lnRef>
            <a:fillRef idx="0">
              <a:schemeClr val="dk1"/>
            </a:fillRef>
            <a:effectRef idx="1">
              <a:schemeClr val="dk1"/>
            </a:effectRef>
            <a:fontRef idx="minor"/>
          </p:style>
        </p:sp>
      </p:grpSp>
      <p:pic>
        <p:nvPicPr>
          <p:cNvPr id="346" name="Picture 40" descr="CORE-Skills-ICONS-5.png"/>
          <p:cNvPicPr/>
          <p:nvPr/>
        </p:nvPicPr>
        <p:blipFill>
          <a:blip r:embed="rId2"/>
          <a:stretch/>
        </p:blipFill>
        <p:spPr>
          <a:xfrm>
            <a:off x="213480" y="-34200"/>
            <a:ext cx="873360" cy="873360"/>
          </a:xfrm>
          <a:prstGeom prst="rect">
            <a:avLst/>
          </a:prstGeom>
          <a:ln w="0">
            <a:noFill/>
          </a:ln>
        </p:spPr>
      </p:pic>
      <p:sp>
        <p:nvSpPr>
          <p:cNvPr id="347" name="CustomShape 35"/>
          <p:cNvSpPr/>
          <p:nvPr/>
        </p:nvSpPr>
        <p:spPr>
          <a:xfrm>
            <a:off x="3764160" y="1248840"/>
            <a:ext cx="1843200" cy="32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60"/>
              </a:spcBef>
              <a:tabLst>
                <a:tab pos="0" algn="l"/>
              </a:tabLst>
            </a:pPr>
            <a:r>
              <a:rPr lang="en-US" sz="1800" b="1" strike="noStrike" spc="-1">
                <a:solidFill>
                  <a:srgbClr val="A40F6C"/>
                </a:solidFill>
                <a:latin typeface="Calibri"/>
                <a:ea typeface="DejaVu Sans"/>
              </a:rPr>
              <a:t>Statistical fit</a:t>
            </a:r>
            <a:endParaRPr lang="en-AU" sz="1800" b="0" strike="noStrike" spc="-1">
              <a:latin typeface="Arial"/>
            </a:endParaRPr>
          </a:p>
        </p:txBody>
      </p:sp>
      <p:sp>
        <p:nvSpPr>
          <p:cNvPr id="348" name="CustomShape 36"/>
          <p:cNvSpPr/>
          <p:nvPr/>
        </p:nvSpPr>
        <p:spPr>
          <a:xfrm>
            <a:off x="119880" y="1733760"/>
            <a:ext cx="3874320" cy="129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340"/>
              </a:spcBef>
              <a:buClr>
                <a:srgbClr val="A40F6C"/>
              </a:buClr>
              <a:buFont typeface="Arial"/>
              <a:buChar char="•"/>
            </a:pPr>
            <a:r>
              <a:rPr lang="en-US" sz="1700" b="1" strike="noStrike" spc="-1">
                <a:solidFill>
                  <a:srgbClr val="A40F6C"/>
                </a:solidFill>
                <a:latin typeface="Calibri"/>
                <a:ea typeface="DejaVu Sans"/>
              </a:rPr>
              <a:t>Over-fitting the training data: </a:t>
            </a:r>
            <a:r>
              <a:rPr lang="en-US" sz="1700" b="0" strike="noStrike" spc="-1">
                <a:solidFill>
                  <a:srgbClr val="0F1137"/>
                </a:solidFill>
                <a:latin typeface="Calibri"/>
                <a:ea typeface="DejaVu Sans"/>
              </a:rPr>
              <a:t>the model performs well in the training data but does not generalise well.</a:t>
            </a:r>
            <a:endParaRPr lang="en-AU" sz="1700" b="0" strike="noStrike" spc="-1">
              <a:latin typeface="Arial"/>
            </a:endParaRPr>
          </a:p>
          <a:p>
            <a:pPr algn="just">
              <a:lnSpc>
                <a:spcPct val="100000"/>
              </a:lnSpc>
              <a:spcBef>
                <a:spcPts val="340"/>
              </a:spcBef>
            </a:pPr>
            <a:endParaRPr lang="en-AU" sz="1700" b="0" strike="noStrike" spc="-1">
              <a:latin typeface="Arial"/>
            </a:endParaRPr>
          </a:p>
        </p:txBody>
      </p:sp>
      <p:sp>
        <p:nvSpPr>
          <p:cNvPr id="349" name="CustomShape 37"/>
          <p:cNvSpPr/>
          <p:nvPr/>
        </p:nvSpPr>
        <p:spPr>
          <a:xfrm>
            <a:off x="4991040" y="1735560"/>
            <a:ext cx="3688560" cy="112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340"/>
              </a:spcBef>
              <a:buClr>
                <a:srgbClr val="A40F6C"/>
              </a:buClr>
              <a:buFont typeface="Arial"/>
              <a:buChar char="•"/>
            </a:pPr>
            <a:r>
              <a:rPr lang="en-US" sz="1700" b="1" strike="noStrike" spc="-1">
                <a:solidFill>
                  <a:srgbClr val="A40F6C"/>
                </a:solidFill>
                <a:latin typeface="Calibri"/>
                <a:ea typeface="DejaVu Sans"/>
              </a:rPr>
              <a:t>Under-fitting the training data: </a:t>
            </a:r>
            <a:r>
              <a:rPr lang="en-US" sz="1700" b="0" strike="noStrike" spc="-1">
                <a:solidFill>
                  <a:srgbClr val="0F1137"/>
                </a:solidFill>
                <a:latin typeface="Calibri"/>
                <a:ea typeface="DejaVu Sans"/>
              </a:rPr>
              <a:t>the model is too simple to learn the underlying structure of the data.</a:t>
            </a:r>
            <a:endParaRPr lang="en-AU" sz="1700" b="0" strike="noStrike" spc="-1">
              <a:latin typeface="Arial"/>
            </a:endParaRPr>
          </a:p>
          <a:p>
            <a:pPr algn="just">
              <a:lnSpc>
                <a:spcPct val="100000"/>
              </a:lnSpc>
              <a:spcBef>
                <a:spcPts val="340"/>
              </a:spcBef>
            </a:pPr>
            <a:endParaRPr lang="en-AU" sz="1700" b="0" strike="noStrike" spc="-1">
              <a:latin typeface="Arial"/>
            </a:endParaRPr>
          </a:p>
        </p:txBody>
      </p:sp>
      <p:sp>
        <p:nvSpPr>
          <p:cNvPr id="350" name="Line 38"/>
          <p:cNvSpPr/>
          <p:nvPr/>
        </p:nvSpPr>
        <p:spPr>
          <a:xfrm>
            <a:off x="4572000" y="1733400"/>
            <a:ext cx="23760" cy="3301560"/>
          </a:xfrm>
          <a:prstGeom prst="line">
            <a:avLst/>
          </a:prstGeom>
          <a:ln>
            <a:solidFill>
              <a:schemeClr val="accent2"/>
            </a:solidFill>
            <a:round/>
          </a:ln>
        </p:spPr>
        <p:style>
          <a:lnRef idx="1">
            <a:schemeClr val="dk1"/>
          </a:lnRef>
          <a:fillRef idx="0">
            <a:schemeClr val="dk1"/>
          </a:fillRef>
          <a:effectRef idx="0">
            <a:schemeClr val="dk1"/>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ML general workflow </a:t>
            </a:r>
            <a:endParaRPr lang="en-AU" sz="2000" b="0" strike="noStrike" spc="-1">
              <a:latin typeface="Arial"/>
            </a:endParaRPr>
          </a:p>
        </p:txBody>
      </p:sp>
      <p:sp>
        <p:nvSpPr>
          <p:cNvPr id="352"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353" name="Picture 5" descr="CORE-Skills-ICONS-5.png"/>
          <p:cNvPicPr/>
          <p:nvPr/>
        </p:nvPicPr>
        <p:blipFill>
          <a:blip r:embed="rId2"/>
          <a:stretch/>
        </p:blipFill>
        <p:spPr>
          <a:xfrm>
            <a:off x="209520" y="0"/>
            <a:ext cx="873360" cy="873360"/>
          </a:xfrm>
          <a:prstGeom prst="rect">
            <a:avLst/>
          </a:prstGeom>
          <a:ln w="0">
            <a:noFill/>
          </a:ln>
        </p:spPr>
      </p:pic>
      <p:sp>
        <p:nvSpPr>
          <p:cNvPr id="354" name="CustomShape 3"/>
          <p:cNvSpPr/>
          <p:nvPr/>
        </p:nvSpPr>
        <p:spPr>
          <a:xfrm>
            <a:off x="1083600" y="2633400"/>
            <a:ext cx="7821000" cy="53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39"/>
              </a:spcBef>
              <a:tabLst>
                <a:tab pos="0" algn="l"/>
              </a:tabLst>
            </a:pPr>
            <a:r>
              <a:rPr lang="en-US" sz="2200" b="1" strike="noStrike" spc="-1">
                <a:solidFill>
                  <a:srgbClr val="A40F6C"/>
                </a:solidFill>
                <a:latin typeface="Calibri"/>
                <a:ea typeface="DejaVu Sans"/>
              </a:rPr>
              <a:t>What are the main steps of the ML workflow?</a:t>
            </a:r>
            <a:endParaRPr lang="en-AU" sz="2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ML general workflow </a:t>
            </a:r>
            <a:endParaRPr lang="en-AU" sz="2000" b="0" strike="noStrike" spc="-1">
              <a:latin typeface="Arial"/>
            </a:endParaRPr>
          </a:p>
        </p:txBody>
      </p:sp>
      <p:sp>
        <p:nvSpPr>
          <p:cNvPr id="356"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357" name="Picture 5" descr="CORE-Skills-ICONS-5.png"/>
          <p:cNvPicPr/>
          <p:nvPr/>
        </p:nvPicPr>
        <p:blipFill>
          <a:blip r:embed="rId2"/>
          <a:stretch/>
        </p:blipFill>
        <p:spPr>
          <a:xfrm>
            <a:off x="209520" y="0"/>
            <a:ext cx="873360" cy="873360"/>
          </a:xfrm>
          <a:prstGeom prst="rect">
            <a:avLst/>
          </a:prstGeom>
          <a:ln w="0">
            <a:noFill/>
          </a:ln>
        </p:spPr>
      </p:pic>
      <p:pic>
        <p:nvPicPr>
          <p:cNvPr id="358" name="Picture 3"/>
          <p:cNvPicPr/>
          <p:nvPr/>
        </p:nvPicPr>
        <p:blipFill>
          <a:blip r:embed="rId3"/>
          <a:stretch/>
        </p:blipFill>
        <p:spPr>
          <a:xfrm>
            <a:off x="1605600" y="1046520"/>
            <a:ext cx="6403320" cy="409644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Exercises</a:t>
            </a:r>
            <a:endParaRPr lang="en-AU" sz="2000" b="0" strike="noStrike" spc="-1">
              <a:latin typeface="Arial"/>
            </a:endParaRPr>
          </a:p>
        </p:txBody>
      </p:sp>
      <p:sp>
        <p:nvSpPr>
          <p:cNvPr id="360" name="CustomShape 2"/>
          <p:cNvSpPr/>
          <p:nvPr/>
        </p:nvSpPr>
        <p:spPr>
          <a:xfrm>
            <a:off x="0" y="49125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361" name="Picture 6"/>
          <p:cNvPicPr/>
          <p:nvPr/>
        </p:nvPicPr>
        <p:blipFill>
          <a:blip r:embed="rId2"/>
          <a:stretch/>
        </p:blipFill>
        <p:spPr>
          <a:xfrm>
            <a:off x="6106680" y="1056960"/>
            <a:ext cx="2950200" cy="2212560"/>
          </a:xfrm>
          <a:prstGeom prst="rect">
            <a:avLst/>
          </a:prstGeom>
          <a:ln w="0">
            <a:noFill/>
          </a:ln>
        </p:spPr>
      </p:pic>
      <p:pic>
        <p:nvPicPr>
          <p:cNvPr id="362" name="Picture 7"/>
          <p:cNvPicPr/>
          <p:nvPr/>
        </p:nvPicPr>
        <p:blipFill>
          <a:blip r:embed="rId3"/>
          <a:stretch/>
        </p:blipFill>
        <p:spPr>
          <a:xfrm>
            <a:off x="6122520" y="3379320"/>
            <a:ext cx="2950200" cy="1688040"/>
          </a:xfrm>
          <a:prstGeom prst="rect">
            <a:avLst/>
          </a:prstGeom>
          <a:ln w="0">
            <a:noFill/>
          </a:ln>
        </p:spPr>
      </p:pic>
      <p:pic>
        <p:nvPicPr>
          <p:cNvPr id="363" name="Picture 11" descr="CORE-Skills-ICONS-5.png"/>
          <p:cNvPicPr/>
          <p:nvPr/>
        </p:nvPicPr>
        <p:blipFill>
          <a:blip r:embed="rId4"/>
          <a:stretch/>
        </p:blipFill>
        <p:spPr>
          <a:xfrm>
            <a:off x="257760" y="0"/>
            <a:ext cx="873360" cy="873360"/>
          </a:xfrm>
          <a:prstGeom prst="rect">
            <a:avLst/>
          </a:prstGeom>
          <a:ln w="0">
            <a:noFill/>
          </a:ln>
        </p:spPr>
      </p:pic>
      <p:sp>
        <p:nvSpPr>
          <p:cNvPr id="364" name="CustomShape 3"/>
          <p:cNvSpPr/>
          <p:nvPr/>
        </p:nvSpPr>
        <p:spPr>
          <a:xfrm>
            <a:off x="81000" y="1119240"/>
            <a:ext cx="5897520" cy="379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100000"/>
              </a:lnSpc>
              <a:spcBef>
                <a:spcPts val="300"/>
              </a:spcBef>
              <a:tabLst>
                <a:tab pos="0" algn="l"/>
              </a:tabLst>
            </a:pPr>
            <a:r>
              <a:rPr lang="en-US" sz="1500" b="1" strike="noStrike" spc="-1">
                <a:solidFill>
                  <a:srgbClr val="A40F6C"/>
                </a:solidFill>
                <a:latin typeface="Calibri"/>
                <a:ea typeface="DejaVu Sans"/>
              </a:rPr>
              <a:t>Scenario 1 (rock type problems): </a:t>
            </a:r>
            <a:endParaRPr lang="en-AU" sz="1500" b="0" strike="noStrike" spc="-1">
              <a:latin typeface="Arial"/>
            </a:endParaRPr>
          </a:p>
          <a:p>
            <a:pPr marL="343080" indent="-342360" algn="just">
              <a:lnSpc>
                <a:spcPct val="100000"/>
              </a:lnSpc>
              <a:spcBef>
                <a:spcPts val="261"/>
              </a:spcBef>
              <a:buClr>
                <a:srgbClr val="A40F6C"/>
              </a:buClr>
              <a:buFont typeface="Arial"/>
              <a:buChar char="•"/>
              <a:tabLst>
                <a:tab pos="0" algn="l"/>
              </a:tabLst>
            </a:pPr>
            <a:r>
              <a:rPr lang="en-US" sz="1300" b="1" strike="noStrike" spc="-1">
                <a:solidFill>
                  <a:srgbClr val="0F1137"/>
                </a:solidFill>
                <a:latin typeface="Calibri"/>
                <a:ea typeface="DejaVu Sans"/>
              </a:rPr>
              <a:t>Part 1: </a:t>
            </a:r>
            <a:r>
              <a:rPr lang="en-US" sz="1300" b="0" strike="noStrike" spc="-1">
                <a:solidFill>
                  <a:srgbClr val="0F1137"/>
                </a:solidFill>
                <a:latin typeface="Calibri"/>
                <a:ea typeface="DejaVu Sans"/>
              </a:rPr>
              <a:t>Your company has just taken over a new operating mine and you don't trust the old operator's classifications or rock models. You have a bunch of photographs of core and a pile of core trays. The asset manager has asked you to take a look at the photographs and determine roughly how many different types of rock you've got.</a:t>
            </a:r>
            <a:endParaRPr lang="en-AU" sz="1300" b="0" strike="noStrike" spc="-1">
              <a:latin typeface="Arial"/>
            </a:endParaRPr>
          </a:p>
          <a:p>
            <a:pPr marL="743040" lvl="1" indent="-285120" algn="just">
              <a:lnSpc>
                <a:spcPct val="100000"/>
              </a:lnSpc>
              <a:spcBef>
                <a:spcPts val="241"/>
              </a:spcBef>
              <a:buClr>
                <a:srgbClr val="A40F6C"/>
              </a:buClr>
              <a:buFont typeface="Wingdings" charset="2"/>
              <a:buChar char=""/>
              <a:tabLst>
                <a:tab pos="0" algn="l"/>
              </a:tabLst>
            </a:pPr>
            <a:r>
              <a:rPr lang="en-US" sz="1200" b="0" strike="noStrike" spc="-1">
                <a:solidFill>
                  <a:srgbClr val="000000"/>
                </a:solidFill>
                <a:latin typeface="Calibri"/>
                <a:ea typeface="DejaVu Sans"/>
              </a:rPr>
              <a:t>Questions: what sort of problem is this? What features could you extract from the data?</a:t>
            </a:r>
            <a:endParaRPr lang="en-AU" sz="1200" b="0" strike="noStrike" spc="-1">
              <a:latin typeface="Arial"/>
            </a:endParaRPr>
          </a:p>
          <a:p>
            <a:pPr algn="just">
              <a:lnSpc>
                <a:spcPct val="100000"/>
              </a:lnSpc>
              <a:spcBef>
                <a:spcPts val="281"/>
              </a:spcBef>
              <a:tabLst>
                <a:tab pos="0" algn="l"/>
              </a:tabLst>
            </a:pPr>
            <a:endParaRPr lang="en-AU" sz="1200" b="0" strike="noStrike" spc="-1">
              <a:latin typeface="Arial"/>
            </a:endParaRPr>
          </a:p>
          <a:p>
            <a:pPr marL="343080" indent="-285120" algn="just">
              <a:lnSpc>
                <a:spcPct val="100000"/>
              </a:lnSpc>
              <a:spcBef>
                <a:spcPts val="261"/>
              </a:spcBef>
              <a:buClr>
                <a:srgbClr val="A40F6C"/>
              </a:buClr>
              <a:buFont typeface="Arial"/>
              <a:buChar char="•"/>
              <a:tabLst>
                <a:tab pos="0" algn="l"/>
              </a:tabLst>
            </a:pPr>
            <a:r>
              <a:rPr lang="en-US" sz="1300" b="1" strike="noStrike" spc="-1">
                <a:solidFill>
                  <a:srgbClr val="0F1137"/>
                </a:solidFill>
                <a:latin typeface="Calibri"/>
                <a:ea typeface="DejaVu Sans"/>
              </a:rPr>
              <a:t>Part 2: </a:t>
            </a:r>
            <a:r>
              <a:rPr lang="en-US" sz="1300" b="0" strike="noStrike" spc="-1">
                <a:solidFill>
                  <a:srgbClr val="0F1137"/>
                </a:solidFill>
                <a:latin typeface="Calibri"/>
                <a:ea typeface="DejaVu Sans"/>
              </a:rPr>
              <a:t>You've taken a subset of exemplar rock types from your clusters and validated these with your geoscience function at head office who have given you some labels for each of the rock types. What approaches could you take to leverage this information to predict rock types across all the photographed core.</a:t>
            </a:r>
            <a:endParaRPr lang="en-AU" sz="1300" b="0" strike="noStrike" spc="-1">
              <a:latin typeface="Arial"/>
            </a:endParaRPr>
          </a:p>
          <a:p>
            <a:pPr algn="just">
              <a:lnSpc>
                <a:spcPct val="100000"/>
              </a:lnSpc>
              <a:spcBef>
                <a:spcPts val="281"/>
              </a:spcBef>
              <a:tabLst>
                <a:tab pos="0" algn="l"/>
              </a:tabLst>
            </a:pPr>
            <a:endParaRPr lang="en-AU" sz="1300" b="0" strike="noStrike" spc="-1">
              <a:latin typeface="Arial"/>
            </a:endParaRPr>
          </a:p>
          <a:p>
            <a:pPr marL="343080" indent="-342360" algn="just">
              <a:lnSpc>
                <a:spcPct val="100000"/>
              </a:lnSpc>
              <a:spcBef>
                <a:spcPts val="261"/>
              </a:spcBef>
              <a:buClr>
                <a:srgbClr val="A40F6C"/>
              </a:buClr>
              <a:buFont typeface="Arial"/>
              <a:buChar char="•"/>
              <a:tabLst>
                <a:tab pos="0" algn="l"/>
              </a:tabLst>
            </a:pPr>
            <a:r>
              <a:rPr lang="en-US" sz="1300" b="1" strike="noStrike" spc="-1">
                <a:solidFill>
                  <a:srgbClr val="0F1137"/>
                </a:solidFill>
                <a:latin typeface="Calibri"/>
                <a:ea typeface="DejaVu Sans"/>
              </a:rPr>
              <a:t>Part 3: </a:t>
            </a:r>
            <a:r>
              <a:rPr lang="en-US" sz="1300" b="0" strike="noStrike" spc="-1">
                <a:solidFill>
                  <a:srgbClr val="0F1137"/>
                </a:solidFill>
                <a:latin typeface="Calibri"/>
                <a:ea typeface="DejaVu Sans"/>
              </a:rPr>
              <a:t>You've been able to send some rocks off for assay - how would you predict the composition of the remaining rocks that you didn't assay.</a:t>
            </a:r>
            <a:endParaRPr lang="en-AU" sz="1300" b="0" strike="noStrike" spc="-1">
              <a:latin typeface="Arial"/>
            </a:endParaRPr>
          </a:p>
          <a:p>
            <a:pPr algn="just">
              <a:lnSpc>
                <a:spcPct val="100000"/>
              </a:lnSpc>
              <a:spcBef>
                <a:spcPts val="20"/>
              </a:spcBef>
              <a:tabLst>
                <a:tab pos="0" algn="l"/>
              </a:tabLst>
            </a:pPr>
            <a:endParaRPr lang="en-AU" sz="1300" b="0" strike="noStrike" spc="-1">
              <a:latin typeface="Arial"/>
            </a:endParaRPr>
          </a:p>
          <a:p>
            <a:pPr algn="just">
              <a:lnSpc>
                <a:spcPct val="100000"/>
              </a:lnSpc>
              <a:spcBef>
                <a:spcPts val="20"/>
              </a:spcBef>
              <a:tabLst>
                <a:tab pos="0" algn="l"/>
              </a:tabLst>
            </a:pPr>
            <a:endParaRPr lang="en-AU" sz="13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6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6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Exercises</a:t>
            </a:r>
            <a:endParaRPr lang="en-AU" sz="2000" b="0" strike="noStrike" spc="-1">
              <a:latin typeface="Arial"/>
            </a:endParaRPr>
          </a:p>
        </p:txBody>
      </p:sp>
      <p:sp>
        <p:nvSpPr>
          <p:cNvPr id="366"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367" name="Picture 11"/>
          <p:cNvPicPr/>
          <p:nvPr/>
        </p:nvPicPr>
        <p:blipFill>
          <a:blip r:embed="rId2"/>
          <a:stretch/>
        </p:blipFill>
        <p:spPr>
          <a:xfrm>
            <a:off x="6002640" y="1645920"/>
            <a:ext cx="3059640" cy="2718720"/>
          </a:xfrm>
          <a:prstGeom prst="rect">
            <a:avLst/>
          </a:prstGeom>
          <a:ln w="0">
            <a:noFill/>
          </a:ln>
        </p:spPr>
      </p:pic>
      <p:pic>
        <p:nvPicPr>
          <p:cNvPr id="368" name="Picture 15" descr="CORE-Skills-ICONS-5.png"/>
          <p:cNvPicPr/>
          <p:nvPr/>
        </p:nvPicPr>
        <p:blipFill>
          <a:blip r:embed="rId3"/>
          <a:stretch/>
        </p:blipFill>
        <p:spPr>
          <a:xfrm>
            <a:off x="242640" y="0"/>
            <a:ext cx="873360" cy="873360"/>
          </a:xfrm>
          <a:prstGeom prst="rect">
            <a:avLst/>
          </a:prstGeom>
          <a:ln w="0">
            <a:noFill/>
          </a:ln>
        </p:spPr>
      </p:pic>
      <p:sp>
        <p:nvSpPr>
          <p:cNvPr id="369" name="CustomShape 3"/>
          <p:cNvSpPr/>
          <p:nvPr/>
        </p:nvSpPr>
        <p:spPr>
          <a:xfrm>
            <a:off x="81000" y="1119240"/>
            <a:ext cx="5897520" cy="379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100000"/>
              </a:lnSpc>
              <a:spcBef>
                <a:spcPts val="300"/>
              </a:spcBef>
              <a:tabLst>
                <a:tab pos="0" algn="l"/>
              </a:tabLst>
            </a:pPr>
            <a:r>
              <a:rPr lang="en-US" sz="1500" b="1" strike="noStrike" spc="-1">
                <a:solidFill>
                  <a:srgbClr val="A40F6C"/>
                </a:solidFill>
                <a:latin typeface="Calibri"/>
                <a:ea typeface="DejaVu Sans"/>
              </a:rPr>
              <a:t>Scenario 2 (predictive maintenance problems):</a:t>
            </a:r>
            <a:endParaRPr lang="en-AU" sz="1500" b="0" strike="noStrike" spc="-1">
              <a:latin typeface="Arial"/>
            </a:endParaRPr>
          </a:p>
          <a:p>
            <a:pPr algn="just">
              <a:lnSpc>
                <a:spcPct val="100000"/>
              </a:lnSpc>
              <a:spcBef>
                <a:spcPts val="261"/>
              </a:spcBef>
              <a:tabLst>
                <a:tab pos="0" algn="l"/>
              </a:tabLst>
            </a:pPr>
            <a:r>
              <a:rPr lang="en-US" sz="1300" b="0" strike="noStrike" spc="-1">
                <a:solidFill>
                  <a:srgbClr val="0F1137"/>
                </a:solidFill>
                <a:latin typeface="Calibri"/>
                <a:ea typeface="DejaVu Sans"/>
              </a:rPr>
              <a:t>You are working in the production section of an asset, and your boss has been lured into investing in a whizz-bang new vibration sensor for predictive maintenance. Your job is to work out whether you'll get any useful information out of the data.</a:t>
            </a:r>
            <a:endParaRPr lang="en-AU" sz="1300" b="0" strike="noStrike" spc="-1">
              <a:latin typeface="Arial"/>
            </a:endParaRPr>
          </a:p>
          <a:p>
            <a:pPr algn="just">
              <a:lnSpc>
                <a:spcPct val="100000"/>
              </a:lnSpc>
              <a:spcBef>
                <a:spcPts val="261"/>
              </a:spcBef>
              <a:tabLst>
                <a:tab pos="0" algn="l"/>
              </a:tabLst>
            </a:pPr>
            <a:endParaRPr lang="en-AU" sz="1300" b="0" strike="noStrike" spc="-1">
              <a:latin typeface="Arial"/>
            </a:endParaRPr>
          </a:p>
          <a:p>
            <a:pPr marL="343080" indent="-342360" algn="just">
              <a:lnSpc>
                <a:spcPct val="100000"/>
              </a:lnSpc>
              <a:spcBef>
                <a:spcPts val="261"/>
              </a:spcBef>
              <a:buClr>
                <a:srgbClr val="A40F6C"/>
              </a:buClr>
              <a:buFont typeface="Arial"/>
              <a:buChar char="•"/>
              <a:tabLst>
                <a:tab pos="0" algn="l"/>
              </a:tabLst>
            </a:pPr>
            <a:r>
              <a:rPr lang="en-US" sz="1300" b="1" strike="noStrike" spc="-1">
                <a:solidFill>
                  <a:srgbClr val="0F1137"/>
                </a:solidFill>
                <a:latin typeface="Calibri"/>
                <a:ea typeface="DejaVu Sans"/>
              </a:rPr>
              <a:t>Part 1: </a:t>
            </a:r>
            <a:r>
              <a:rPr lang="en-US" sz="1300" b="0" strike="noStrike" spc="-1">
                <a:solidFill>
                  <a:srgbClr val="0F1137"/>
                </a:solidFill>
                <a:latin typeface="Calibri"/>
                <a:ea typeface="DejaVu Sans"/>
              </a:rPr>
              <a:t>What sorts of features could you extract from a vibration sensor? How could you use these features for maintenance purposes? What kind of approaches or algorithms would you use?</a:t>
            </a:r>
            <a:endParaRPr lang="en-AU" sz="1300" b="0" strike="noStrike" spc="-1">
              <a:latin typeface="Arial"/>
            </a:endParaRPr>
          </a:p>
          <a:p>
            <a:pPr marL="457200" algn="just">
              <a:lnSpc>
                <a:spcPct val="100000"/>
              </a:lnSpc>
              <a:spcBef>
                <a:spcPts val="241"/>
              </a:spcBef>
              <a:tabLst>
                <a:tab pos="0" algn="l"/>
              </a:tabLst>
            </a:pPr>
            <a:endParaRPr lang="en-AU" sz="1300" b="0" strike="noStrike" spc="-1">
              <a:latin typeface="Arial"/>
            </a:endParaRPr>
          </a:p>
          <a:p>
            <a:pPr marL="457200" algn="just">
              <a:lnSpc>
                <a:spcPct val="100000"/>
              </a:lnSpc>
              <a:spcBef>
                <a:spcPts val="281"/>
              </a:spcBef>
              <a:tabLst>
                <a:tab pos="0" algn="l"/>
              </a:tabLst>
            </a:pPr>
            <a:endParaRPr lang="en-AU" sz="1300" b="0" strike="noStrike" spc="-1">
              <a:latin typeface="Arial"/>
            </a:endParaRPr>
          </a:p>
          <a:p>
            <a:pPr marL="343080" indent="-285120" algn="just">
              <a:lnSpc>
                <a:spcPct val="100000"/>
              </a:lnSpc>
              <a:spcBef>
                <a:spcPts val="261"/>
              </a:spcBef>
              <a:buClr>
                <a:srgbClr val="A40F6C"/>
              </a:buClr>
              <a:buFont typeface="Arial"/>
              <a:buChar char="•"/>
              <a:tabLst>
                <a:tab pos="0" algn="l"/>
              </a:tabLst>
            </a:pPr>
            <a:r>
              <a:rPr lang="en-US" sz="1300" b="1" strike="noStrike" spc="-1">
                <a:solidFill>
                  <a:srgbClr val="0F1137"/>
                </a:solidFill>
                <a:latin typeface="Calibri"/>
                <a:ea typeface="DejaVu Sans"/>
              </a:rPr>
              <a:t>Part 2: </a:t>
            </a:r>
            <a:r>
              <a:rPr lang="en-US" sz="1300" b="0" strike="noStrike" spc="-1">
                <a:solidFill>
                  <a:srgbClr val="0F1137"/>
                </a:solidFill>
                <a:latin typeface="Calibri"/>
                <a:ea typeface="DejaVu Sans"/>
              </a:rPr>
              <a:t>You have vibration data from failing machinery and machinery that is operating normally. What sort of problem is this? How would you approach it?</a:t>
            </a:r>
            <a:endParaRPr lang="en-AU" sz="1300" b="0" strike="noStrike" spc="-1">
              <a:latin typeface="Arial"/>
            </a:endParaRPr>
          </a:p>
          <a:p>
            <a:pPr algn="just">
              <a:lnSpc>
                <a:spcPct val="100000"/>
              </a:lnSpc>
              <a:spcBef>
                <a:spcPts val="261"/>
              </a:spcBef>
              <a:tabLst>
                <a:tab pos="0" algn="l"/>
              </a:tabLst>
            </a:pPr>
            <a:endParaRPr lang="en-AU" sz="1300" b="0" strike="noStrike" spc="-1">
              <a:latin typeface="Arial"/>
            </a:endParaRPr>
          </a:p>
          <a:p>
            <a:pPr algn="just">
              <a:lnSpc>
                <a:spcPct val="100000"/>
              </a:lnSpc>
              <a:spcBef>
                <a:spcPts val="281"/>
              </a:spcBef>
              <a:tabLst>
                <a:tab pos="0" algn="l"/>
              </a:tabLst>
            </a:pPr>
            <a:endParaRPr lang="en-AU" sz="1300" b="0" strike="noStrike" spc="-1">
              <a:latin typeface="Arial"/>
            </a:endParaRPr>
          </a:p>
          <a:p>
            <a:pPr marL="343080" indent="-342360" algn="just">
              <a:lnSpc>
                <a:spcPct val="100000"/>
              </a:lnSpc>
              <a:spcBef>
                <a:spcPts val="261"/>
              </a:spcBef>
              <a:buClr>
                <a:srgbClr val="A40F6C"/>
              </a:buClr>
              <a:buFont typeface="Arial"/>
              <a:buChar char="•"/>
              <a:tabLst>
                <a:tab pos="0" algn="l"/>
              </a:tabLst>
            </a:pPr>
            <a:r>
              <a:rPr lang="en-US" sz="1300" b="1" strike="noStrike" spc="-1">
                <a:solidFill>
                  <a:srgbClr val="0F1137"/>
                </a:solidFill>
                <a:latin typeface="Calibri"/>
                <a:ea typeface="DejaVu Sans"/>
              </a:rPr>
              <a:t>Part 3: </a:t>
            </a:r>
            <a:r>
              <a:rPr lang="en-US" sz="1300" b="0" strike="noStrike" spc="-1">
                <a:solidFill>
                  <a:srgbClr val="0F1137"/>
                </a:solidFill>
                <a:latin typeface="Calibri"/>
                <a:ea typeface="DejaVu Sans"/>
              </a:rPr>
              <a:t>Your maintenance manager wants to be able to plan the replacement and maintenance work based on likely time to failure. What data could you collect to measure this? What sort of prediction problem is it? Could you design an experiment to determine how accurate your predictions are?</a:t>
            </a:r>
            <a:endParaRPr lang="en-AU" sz="1300" b="0" strike="noStrike" spc="-1">
              <a:latin typeface="Arial"/>
            </a:endParaRPr>
          </a:p>
          <a:p>
            <a:pPr algn="just">
              <a:lnSpc>
                <a:spcPct val="100000"/>
              </a:lnSpc>
              <a:spcBef>
                <a:spcPts val="281"/>
              </a:spcBef>
              <a:tabLst>
                <a:tab pos="0" algn="l"/>
              </a:tabLst>
            </a:pPr>
            <a:endParaRPr lang="en-AU" sz="1300" b="0" strike="noStrike" spc="-1">
              <a:latin typeface="Arial"/>
            </a:endParaRPr>
          </a:p>
          <a:p>
            <a:pPr algn="just">
              <a:lnSpc>
                <a:spcPct val="100000"/>
              </a:lnSpc>
              <a:spcBef>
                <a:spcPts val="20"/>
              </a:spcBef>
              <a:tabLst>
                <a:tab pos="0" algn="l"/>
              </a:tabLst>
            </a:pPr>
            <a:endParaRPr lang="en-AU" sz="1300" b="0" strike="noStrike" spc="-1">
              <a:latin typeface="Arial"/>
            </a:endParaRPr>
          </a:p>
          <a:p>
            <a:pPr algn="just">
              <a:lnSpc>
                <a:spcPct val="100000"/>
              </a:lnSpc>
              <a:spcBef>
                <a:spcPts val="20"/>
              </a:spcBef>
              <a:tabLst>
                <a:tab pos="0" algn="l"/>
              </a:tabLst>
            </a:pPr>
            <a:endParaRPr lang="en-AU" sz="13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6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6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Supervised Machine Learning: General Steps</a:t>
            </a:r>
            <a:endParaRPr lang="en-AU" sz="2000" b="0" strike="noStrike" spc="-1">
              <a:latin typeface="Arial"/>
            </a:endParaRPr>
          </a:p>
        </p:txBody>
      </p:sp>
      <p:sp>
        <p:nvSpPr>
          <p:cNvPr id="371" name="CustomShape 2"/>
          <p:cNvSpPr/>
          <p:nvPr/>
        </p:nvSpPr>
        <p:spPr>
          <a:xfrm>
            <a:off x="7398000" y="48801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grpSp>
        <p:nvGrpSpPr>
          <p:cNvPr id="372" name="Group 3"/>
          <p:cNvGrpSpPr/>
          <p:nvPr/>
        </p:nvGrpSpPr>
        <p:grpSpPr>
          <a:xfrm>
            <a:off x="82080" y="1033560"/>
            <a:ext cx="9190440" cy="4046400"/>
            <a:chOff x="82080" y="1033560"/>
            <a:chExt cx="9190440" cy="4046400"/>
          </a:xfrm>
        </p:grpSpPr>
        <p:sp>
          <p:nvSpPr>
            <p:cNvPr id="373" name="CustomShape 4"/>
            <p:cNvSpPr/>
            <p:nvPr/>
          </p:nvSpPr>
          <p:spPr>
            <a:xfrm>
              <a:off x="1254600" y="1033560"/>
              <a:ext cx="2696760" cy="582120"/>
            </a:xfrm>
            <a:prstGeom prst="rect">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Calibri"/>
                  <a:ea typeface="DejaVu Sans"/>
                </a:rPr>
                <a:t>UNKOWN TARGET FUNCTION</a:t>
              </a:r>
              <a:endParaRPr lang="en-AU" sz="1600" b="0" strike="noStrike" spc="-1">
                <a:latin typeface="Arial"/>
              </a:endParaRPr>
            </a:p>
            <a:p>
              <a:pPr algn="ctr">
                <a:lnSpc>
                  <a:spcPct val="100000"/>
                </a:lnSpc>
              </a:pPr>
              <a:endParaRPr lang="en-AU" sz="1600" b="0" strike="noStrike" spc="-1">
                <a:latin typeface="Arial"/>
              </a:endParaRPr>
            </a:p>
          </p:txBody>
        </p:sp>
        <p:sp>
          <p:nvSpPr>
            <p:cNvPr id="374" name="CustomShape 5"/>
            <p:cNvSpPr/>
            <p:nvPr/>
          </p:nvSpPr>
          <p:spPr>
            <a:xfrm>
              <a:off x="2580840" y="2016720"/>
              <a:ext cx="10800" cy="55944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75" name="CustomShape 6"/>
            <p:cNvSpPr/>
            <p:nvPr/>
          </p:nvSpPr>
          <p:spPr>
            <a:xfrm>
              <a:off x="1192320" y="1576800"/>
              <a:ext cx="279972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ideal formula to predict when to replace a component)</a:t>
              </a:r>
              <a:endParaRPr lang="en-AU" sz="1200" b="0" strike="noStrike" spc="-1">
                <a:latin typeface="Arial"/>
              </a:endParaRPr>
            </a:p>
          </p:txBody>
        </p:sp>
        <p:sp>
          <p:nvSpPr>
            <p:cNvPr id="376" name="CustomShape 7"/>
            <p:cNvSpPr/>
            <p:nvPr/>
          </p:nvSpPr>
          <p:spPr>
            <a:xfrm>
              <a:off x="1356120" y="2560320"/>
              <a:ext cx="2434680" cy="145332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gn="ctr">
                <a:lnSpc>
                  <a:spcPct val="100000"/>
                </a:lnSpc>
              </a:pPr>
              <a:r>
                <a:rPr lang="en-US" sz="1600" b="1" strike="noStrike" spc="-1">
                  <a:solidFill>
                    <a:srgbClr val="000000"/>
                  </a:solidFill>
                  <a:latin typeface="Calibri"/>
                  <a:ea typeface="DejaVu Sans"/>
                </a:rPr>
                <a:t>TRAINING EXAMPLES </a:t>
              </a:r>
              <a:r>
                <a:rPr lang="en-US" sz="1500" b="0" strike="noStrike" spc="-1">
                  <a:solidFill>
                    <a:srgbClr val="000000"/>
                  </a:solidFill>
                  <a:latin typeface="Calibri"/>
                  <a:ea typeface="DejaVu Sans"/>
                </a:rPr>
                <a:t>,…</a:t>
              </a:r>
              <a:r>
                <a:rPr lang="pt-BR" sz="1500" b="0" strike="noStrike" spc="-1">
                  <a:solidFill>
                    <a:srgbClr val="000000"/>
                  </a:solidFill>
                  <a:latin typeface="Calibri"/>
                  <a:ea typeface="DejaVu Sans"/>
                </a:rPr>
                <a:t>,</a:t>
              </a:r>
              <a:endParaRPr lang="en-AU" sz="1500" b="0" strike="noStrike" spc="-1">
                <a:latin typeface="Arial"/>
              </a:endParaRPr>
            </a:p>
          </p:txBody>
        </p:sp>
        <p:sp>
          <p:nvSpPr>
            <p:cNvPr id="377" name="CustomShape 8"/>
            <p:cNvSpPr/>
            <p:nvPr/>
          </p:nvSpPr>
          <p:spPr>
            <a:xfrm>
              <a:off x="1184400" y="3973320"/>
              <a:ext cx="2799720" cy="27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historical records of maintenance)</a:t>
              </a:r>
              <a:endParaRPr lang="en-AU" sz="1200" b="0" strike="noStrike" spc="-1">
                <a:latin typeface="Arial"/>
              </a:endParaRPr>
            </a:p>
          </p:txBody>
        </p:sp>
        <p:grpSp>
          <p:nvGrpSpPr>
            <p:cNvPr id="378" name="Group 9"/>
            <p:cNvGrpSpPr/>
            <p:nvPr/>
          </p:nvGrpSpPr>
          <p:grpSpPr>
            <a:xfrm>
              <a:off x="2253960" y="3145320"/>
              <a:ext cx="947880" cy="729360"/>
              <a:chOff x="2253960" y="3145320"/>
              <a:chExt cx="947880" cy="729360"/>
            </a:xfrm>
          </p:grpSpPr>
          <p:sp>
            <p:nvSpPr>
              <p:cNvPr id="379" name="CustomShape 10"/>
              <p:cNvSpPr/>
              <p:nvPr/>
            </p:nvSpPr>
            <p:spPr>
              <a:xfrm flipV="1">
                <a:off x="2259000" y="3144960"/>
                <a:ext cx="6840" cy="718200"/>
              </a:xfrm>
              <a:custGeom>
                <a:avLst/>
                <a:gdLst/>
                <a:ahLst/>
                <a:cxnLst/>
                <a:rect l="l" t="t" r="r" b="b"/>
                <a:pathLst>
                  <a:path w="21600" h="21600">
                    <a:moveTo>
                      <a:pt x="0" y="0"/>
                    </a:moveTo>
                    <a:lnTo>
                      <a:pt x="21600" y="21600"/>
                    </a:lnTo>
                  </a:path>
                </a:pathLst>
              </a:custGeom>
              <a:solidFill>
                <a:schemeClr val="tx1"/>
              </a:solid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380" name="Group 11"/>
              <p:cNvGrpSpPr/>
              <p:nvPr/>
            </p:nvGrpSpPr>
            <p:grpSpPr>
              <a:xfrm>
                <a:off x="2253960" y="3416400"/>
                <a:ext cx="947880" cy="458280"/>
                <a:chOff x="2253960" y="3416400"/>
                <a:chExt cx="947880" cy="458280"/>
              </a:xfrm>
            </p:grpSpPr>
            <p:sp>
              <p:nvSpPr>
                <p:cNvPr id="381" name="CustomShape 12"/>
                <p:cNvSpPr/>
                <p:nvPr/>
              </p:nvSpPr>
              <p:spPr>
                <a:xfrm>
                  <a:off x="2253960" y="3874320"/>
                  <a:ext cx="947880" cy="360"/>
                </a:xfrm>
                <a:custGeom>
                  <a:avLst/>
                  <a:gdLst/>
                  <a:ahLst/>
                  <a:cxnLst/>
                  <a:rect l="l" t="t" r="r" b="b"/>
                  <a:pathLst>
                    <a:path w="21600" h="21600">
                      <a:moveTo>
                        <a:pt x="0" y="0"/>
                      </a:moveTo>
                      <a:lnTo>
                        <a:pt x="21600" y="21600"/>
                      </a:lnTo>
                    </a:path>
                  </a:pathLst>
                </a:custGeom>
                <a:solidFill>
                  <a:schemeClr val="tx1"/>
                </a:solidFill>
                <a:ln>
                  <a:solidFill>
                    <a:schemeClr val="tx1">
                      <a:lumMod val="75000"/>
                      <a:lumOff val="25000"/>
                    </a:schemeClr>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382" name="Group 13"/>
                <p:cNvGrpSpPr/>
                <p:nvPr/>
              </p:nvGrpSpPr>
              <p:grpSpPr>
                <a:xfrm>
                  <a:off x="2335680" y="3416400"/>
                  <a:ext cx="583920" cy="337680"/>
                  <a:chOff x="2335680" y="3416400"/>
                  <a:chExt cx="583920" cy="337680"/>
                </a:xfrm>
              </p:grpSpPr>
              <p:sp>
                <p:nvSpPr>
                  <p:cNvPr id="383" name="CustomShape 14"/>
                  <p:cNvSpPr/>
                  <p:nvPr/>
                </p:nvSpPr>
                <p:spPr>
                  <a:xfrm>
                    <a:off x="2337480" y="3657600"/>
                    <a:ext cx="96480" cy="96480"/>
                  </a:xfrm>
                  <a:prstGeom prst="ellipse">
                    <a:avLst/>
                  </a:prstGeom>
                  <a:solidFill>
                    <a:schemeClr val="tx1"/>
                  </a:solid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84" name="CustomShape 15"/>
                  <p:cNvSpPr/>
                  <p:nvPr/>
                </p:nvSpPr>
                <p:spPr>
                  <a:xfrm>
                    <a:off x="2413800" y="3493800"/>
                    <a:ext cx="96480" cy="96480"/>
                  </a:xfrm>
                  <a:prstGeom prst="ellipse">
                    <a:avLst/>
                  </a:prstGeom>
                  <a:solidFill>
                    <a:schemeClr val="tx1"/>
                  </a:solid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85" name="CustomShape 16"/>
                  <p:cNvSpPr/>
                  <p:nvPr/>
                </p:nvSpPr>
                <p:spPr>
                  <a:xfrm>
                    <a:off x="2335680" y="3420360"/>
                    <a:ext cx="96480" cy="96480"/>
                  </a:xfrm>
                  <a:prstGeom prst="ellipse">
                    <a:avLst/>
                  </a:prstGeom>
                  <a:solidFill>
                    <a:schemeClr val="tx1"/>
                  </a:solid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86" name="CustomShape 17"/>
                  <p:cNvSpPr/>
                  <p:nvPr/>
                </p:nvSpPr>
                <p:spPr>
                  <a:xfrm>
                    <a:off x="2554560" y="3416400"/>
                    <a:ext cx="96480" cy="96480"/>
                  </a:xfrm>
                  <a:prstGeom prst="ellipse">
                    <a:avLst/>
                  </a:prstGeom>
                  <a:solidFill>
                    <a:schemeClr val="tx1"/>
                  </a:solid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87" name="CustomShape 18"/>
                  <p:cNvSpPr/>
                  <p:nvPr/>
                </p:nvSpPr>
                <p:spPr>
                  <a:xfrm>
                    <a:off x="2507040" y="3541320"/>
                    <a:ext cx="96480" cy="96480"/>
                  </a:xfrm>
                  <a:prstGeom prst="ellipse">
                    <a:avLst/>
                  </a:prstGeom>
                  <a:solidFill>
                    <a:schemeClr val="tx1"/>
                  </a:solid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88" name="CustomShape 19"/>
                  <p:cNvSpPr/>
                  <p:nvPr/>
                </p:nvSpPr>
                <p:spPr>
                  <a:xfrm>
                    <a:off x="2670840" y="3556440"/>
                    <a:ext cx="96480" cy="96480"/>
                  </a:xfrm>
                  <a:prstGeom prst="ellipse">
                    <a:avLst/>
                  </a:prstGeom>
                  <a:solidFill>
                    <a:schemeClr val="tx1"/>
                  </a:solid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89" name="CustomShape 20"/>
                  <p:cNvSpPr/>
                  <p:nvPr/>
                </p:nvSpPr>
                <p:spPr>
                  <a:xfrm>
                    <a:off x="2823120" y="3491640"/>
                    <a:ext cx="96480" cy="96480"/>
                  </a:xfrm>
                  <a:prstGeom prst="ellipse">
                    <a:avLst/>
                  </a:prstGeom>
                  <a:solidFill>
                    <a:schemeClr val="tx1"/>
                  </a:solidFill>
                  <a:ln>
                    <a:solidFill>
                      <a:schemeClr val="tx1">
                        <a:lumMod val="75000"/>
                        <a:lumOff val="25000"/>
                      </a:schemeClr>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grpSp>
        <p:sp>
          <p:nvSpPr>
            <p:cNvPr id="390" name="CustomShape 21"/>
            <p:cNvSpPr/>
            <p:nvPr/>
          </p:nvSpPr>
          <p:spPr>
            <a:xfrm>
              <a:off x="82080" y="1846080"/>
              <a:ext cx="1099800" cy="714240"/>
            </a:xfrm>
            <a:prstGeom prst="rect">
              <a:avLst/>
            </a:prstGeom>
            <a:gradFill rotWithShape="0">
              <a:gsLst>
                <a:gs pos="0">
                  <a:srgbClr val="FEF0F8"/>
                </a:gs>
                <a:gs pos="100000">
                  <a:srgbClr val="F377C4"/>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Calibri"/>
                  <a:ea typeface="DejaVu Sans"/>
                </a:rPr>
                <a:t>STUDY THE</a:t>
              </a:r>
              <a:endParaRPr lang="en-AU" sz="1600" b="0" strike="noStrike" spc="-1">
                <a:latin typeface="Arial"/>
              </a:endParaRPr>
            </a:p>
            <a:p>
              <a:pPr algn="ctr">
                <a:lnSpc>
                  <a:spcPct val="100000"/>
                </a:lnSpc>
              </a:pPr>
              <a:r>
                <a:rPr lang="en-US" sz="1600" b="0" strike="noStrike" spc="-1">
                  <a:solidFill>
                    <a:srgbClr val="000000"/>
                  </a:solidFill>
                  <a:latin typeface="Calibri"/>
                  <a:ea typeface="DejaVu Sans"/>
                </a:rPr>
                <a:t>PROBLEM</a:t>
              </a:r>
              <a:endParaRPr lang="en-AU" sz="1600" b="0" strike="noStrike" spc="-1">
                <a:latin typeface="Arial"/>
              </a:endParaRPr>
            </a:p>
          </p:txBody>
        </p:sp>
        <p:sp>
          <p:nvSpPr>
            <p:cNvPr id="391" name="CustomShape 22"/>
            <p:cNvSpPr/>
            <p:nvPr/>
          </p:nvSpPr>
          <p:spPr>
            <a:xfrm>
              <a:off x="632520" y="3262680"/>
              <a:ext cx="69840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2" name="CustomShape 23"/>
            <p:cNvSpPr/>
            <p:nvPr/>
          </p:nvSpPr>
          <p:spPr>
            <a:xfrm>
              <a:off x="4266720" y="2919960"/>
              <a:ext cx="1333080" cy="746640"/>
            </a:xfrm>
            <a:prstGeom prst="rect">
              <a:avLst/>
            </a:prstGeom>
            <a:gradFill rotWithShape="0">
              <a:gsLst>
                <a:gs pos="0">
                  <a:srgbClr val="D19500"/>
                </a:gs>
                <a:gs pos="100000">
                  <a:srgbClr val="A47500"/>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Calibri"/>
                  <a:ea typeface="DejaVu Sans"/>
                </a:rPr>
                <a:t>LEARNING </a:t>
              </a:r>
              <a:endParaRPr lang="en-AU" sz="1600" b="0" strike="noStrike" spc="-1">
                <a:latin typeface="Arial"/>
              </a:endParaRPr>
            </a:p>
            <a:p>
              <a:pPr algn="ctr">
                <a:lnSpc>
                  <a:spcPct val="100000"/>
                </a:lnSpc>
              </a:pPr>
              <a:r>
                <a:rPr lang="en-US" sz="1600" b="0" strike="noStrike" spc="-1">
                  <a:solidFill>
                    <a:srgbClr val="FFFFFF"/>
                  </a:solidFill>
                  <a:latin typeface="Calibri"/>
                  <a:ea typeface="DejaVu Sans"/>
                </a:rPr>
                <a:t>ALGORITHM</a:t>
              </a:r>
              <a:endParaRPr lang="en-AU" sz="1600" b="0" strike="noStrike" spc="-1">
                <a:latin typeface="Arial"/>
              </a:endParaRPr>
            </a:p>
          </p:txBody>
        </p:sp>
        <p:sp>
          <p:nvSpPr>
            <p:cNvPr id="393" name="CustomShape 24"/>
            <p:cNvSpPr/>
            <p:nvPr/>
          </p:nvSpPr>
          <p:spPr>
            <a:xfrm>
              <a:off x="5797440" y="1605240"/>
              <a:ext cx="1572840" cy="658080"/>
            </a:xfrm>
            <a:prstGeom prst="rect">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oAutofit/>
            </a:bodyPr>
            <a:lstStyle/>
            <a:p>
              <a:pPr algn="ctr">
                <a:lnSpc>
                  <a:spcPct val="100000"/>
                </a:lnSpc>
              </a:pPr>
              <a:r>
                <a:rPr lang="en-US" sz="1600" b="1" strike="noStrike" spc="-1">
                  <a:solidFill>
                    <a:srgbClr val="000000"/>
                  </a:solidFill>
                  <a:latin typeface="Calibri"/>
                  <a:ea typeface="DejaVu Sans"/>
                </a:rPr>
                <a:t>TEST DATA</a:t>
              </a:r>
              <a:endParaRPr lang="en-AU" sz="1600" b="0" strike="noStrike" spc="-1">
                <a:latin typeface="Arial"/>
              </a:endParaRPr>
            </a:p>
            <a:p>
              <a:pPr algn="ctr">
                <a:lnSpc>
                  <a:spcPct val="100000"/>
                </a:lnSpc>
              </a:pPr>
              <a:endParaRPr lang="en-AU" sz="1600" b="0" strike="noStrike" spc="-1">
                <a:latin typeface="Arial"/>
              </a:endParaRPr>
            </a:p>
          </p:txBody>
        </p:sp>
        <p:sp>
          <p:nvSpPr>
            <p:cNvPr id="394" name="CustomShape 25"/>
            <p:cNvSpPr/>
            <p:nvPr/>
          </p:nvSpPr>
          <p:spPr>
            <a:xfrm>
              <a:off x="6071040" y="2913840"/>
              <a:ext cx="1070280" cy="746640"/>
            </a:xfrm>
            <a:prstGeom prst="rect">
              <a:avLst/>
            </a:prstGeom>
            <a:gradFill rotWithShape="0">
              <a:gsLst>
                <a:gs pos="0">
                  <a:srgbClr val="5A5B5A"/>
                </a:gs>
                <a:gs pos="100000">
                  <a:srgbClr val="474747"/>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Calibri"/>
                  <a:ea typeface="DejaVu Sans"/>
                </a:rPr>
                <a:t>EVALUATE</a:t>
              </a:r>
              <a:endParaRPr lang="en-AU" sz="1600" b="0" strike="noStrike" spc="-1">
                <a:latin typeface="Arial"/>
              </a:endParaRPr>
            </a:p>
          </p:txBody>
        </p:sp>
        <p:sp>
          <p:nvSpPr>
            <p:cNvPr id="395" name="CustomShape 26"/>
            <p:cNvSpPr/>
            <p:nvPr/>
          </p:nvSpPr>
          <p:spPr>
            <a:xfrm>
              <a:off x="6595200" y="2318760"/>
              <a:ext cx="10800" cy="55944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6" name="CustomShape 27"/>
            <p:cNvSpPr/>
            <p:nvPr/>
          </p:nvSpPr>
          <p:spPr>
            <a:xfrm>
              <a:off x="5950440" y="4333320"/>
              <a:ext cx="1333080" cy="746640"/>
            </a:xfrm>
            <a:prstGeom prst="rect">
              <a:avLst/>
            </a:prstGeom>
            <a:gradFill rotWithShape="0">
              <a:gsLst>
                <a:gs pos="0">
                  <a:srgbClr val="F7F7F7"/>
                </a:gs>
                <a:gs pos="100000">
                  <a:srgbClr val="BABABA"/>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000000"/>
                  </a:solidFill>
                  <a:latin typeface="Calibri"/>
                  <a:ea typeface="DejaVu Sans"/>
                </a:rPr>
                <a:t>ANALYZE </a:t>
              </a:r>
              <a:endParaRPr lang="en-AU" sz="1600" b="0" strike="noStrike" spc="-1">
                <a:latin typeface="Arial"/>
              </a:endParaRPr>
            </a:p>
            <a:p>
              <a:pPr algn="ctr">
                <a:lnSpc>
                  <a:spcPct val="100000"/>
                </a:lnSpc>
              </a:pPr>
              <a:r>
                <a:rPr lang="en-US" sz="1600" b="0" strike="noStrike" spc="-1">
                  <a:solidFill>
                    <a:srgbClr val="000000"/>
                  </a:solidFill>
                  <a:latin typeface="Calibri"/>
                  <a:ea typeface="DejaVu Sans"/>
                </a:rPr>
                <a:t>ERRORS</a:t>
              </a:r>
              <a:endParaRPr lang="en-AU" sz="1600" b="0" strike="noStrike" spc="-1">
                <a:latin typeface="Arial"/>
              </a:endParaRPr>
            </a:p>
          </p:txBody>
        </p:sp>
        <p:sp>
          <p:nvSpPr>
            <p:cNvPr id="397" name="CustomShape 28"/>
            <p:cNvSpPr/>
            <p:nvPr/>
          </p:nvSpPr>
          <p:spPr>
            <a:xfrm>
              <a:off x="7617240" y="2889000"/>
              <a:ext cx="1430280" cy="746640"/>
            </a:xfrm>
            <a:prstGeom prst="rect">
              <a:avLst/>
            </a:prstGeom>
            <a:gradFill rotWithShape="0">
              <a:gsLst>
                <a:gs pos="0">
                  <a:srgbClr val="169E8F"/>
                </a:gs>
                <a:gs pos="100000">
                  <a:srgbClr val="117C71"/>
                </a:gs>
              </a:gsLst>
              <a:path path="circle">
                <a:fillToRect l="50000" t="50000" r="50000" b="50000"/>
              </a:path>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Calibri"/>
                  <a:ea typeface="DejaVu Sans"/>
                </a:rPr>
                <a:t>APPLY</a:t>
              </a:r>
              <a:endParaRPr lang="en-AU" sz="1600" b="0" strike="noStrike" spc="-1">
                <a:latin typeface="Arial"/>
              </a:endParaRPr>
            </a:p>
            <a:p>
              <a:pPr algn="ctr">
                <a:lnSpc>
                  <a:spcPct val="100000"/>
                </a:lnSpc>
              </a:pPr>
              <a:r>
                <a:rPr lang="en-US" sz="1600" b="0" strike="noStrike" spc="-1">
                  <a:solidFill>
                    <a:srgbClr val="FFFFFF"/>
                  </a:solidFill>
                  <a:latin typeface="Calibri"/>
                  <a:ea typeface="DejaVu Sans"/>
                </a:rPr>
                <a:t>SOLUTION</a:t>
              </a:r>
              <a:endParaRPr lang="en-AU" sz="1600" b="0" strike="noStrike" spc="-1">
                <a:latin typeface="Arial"/>
              </a:endParaRPr>
            </a:p>
            <a:p>
              <a:pPr algn="ctr">
                <a:lnSpc>
                  <a:spcPct val="100000"/>
                </a:lnSpc>
              </a:pPr>
              <a:endParaRPr lang="en-AU" sz="1600" b="0" strike="noStrike" spc="-1">
                <a:latin typeface="Arial"/>
              </a:endParaRPr>
            </a:p>
          </p:txBody>
        </p:sp>
        <p:sp>
          <p:nvSpPr>
            <p:cNvPr id="398" name="CustomShape 29"/>
            <p:cNvSpPr/>
            <p:nvPr/>
          </p:nvSpPr>
          <p:spPr>
            <a:xfrm>
              <a:off x="3813120" y="3287520"/>
              <a:ext cx="45648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399" name="CustomShape 30"/>
            <p:cNvSpPr/>
            <p:nvPr/>
          </p:nvSpPr>
          <p:spPr>
            <a:xfrm>
              <a:off x="5600520" y="3293640"/>
              <a:ext cx="45648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00" name="CustomShape 31"/>
            <p:cNvSpPr/>
            <p:nvPr/>
          </p:nvSpPr>
          <p:spPr>
            <a:xfrm>
              <a:off x="7160040" y="3262680"/>
              <a:ext cx="45648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01" name="CustomShape 32"/>
            <p:cNvSpPr/>
            <p:nvPr/>
          </p:nvSpPr>
          <p:spPr>
            <a:xfrm>
              <a:off x="7219440" y="2875680"/>
              <a:ext cx="297720" cy="26964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02" name="CustomShape 33"/>
            <p:cNvSpPr/>
            <p:nvPr/>
          </p:nvSpPr>
          <p:spPr>
            <a:xfrm>
              <a:off x="6589800" y="3727440"/>
              <a:ext cx="10800" cy="55944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03" name="CustomShape 34"/>
            <p:cNvSpPr/>
            <p:nvPr/>
          </p:nvSpPr>
          <p:spPr>
            <a:xfrm>
              <a:off x="6744240" y="3879360"/>
              <a:ext cx="297720" cy="269640"/>
            </a:xfrm>
            <a:prstGeom prst="smileyFace">
              <a:avLst>
                <a:gd name="adj" fmla="val -4653"/>
              </a:avLst>
            </a:prstGeom>
            <a:gradFill rotWithShape="0">
              <a:gsLst>
                <a:gs pos="0">
                  <a:srgbClr val="FAFDFE"/>
                </a:gs>
                <a:gs pos="100000">
                  <a:srgbClr val="D2EDF3"/>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04" name="Line 35"/>
            <p:cNvSpPr/>
            <p:nvPr/>
          </p:nvSpPr>
          <p:spPr>
            <a:xfrm>
              <a:off x="632160" y="2580840"/>
              <a:ext cx="0" cy="68580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05" name="CustomShape 36"/>
            <p:cNvSpPr/>
            <p:nvPr/>
          </p:nvSpPr>
          <p:spPr>
            <a:xfrm>
              <a:off x="7462800" y="3706560"/>
              <a:ext cx="180972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Calibri"/>
                  <a:ea typeface="DejaVu Sans"/>
                </a:rPr>
                <a:t>(e.g. learned maintenance prediction formula)</a:t>
              </a:r>
              <a:endParaRPr lang="en-AU" sz="1200" b="0" strike="noStrike" spc="-1">
                <a:latin typeface="Arial"/>
              </a:endParaRPr>
            </a:p>
          </p:txBody>
        </p:sp>
        <p:sp>
          <p:nvSpPr>
            <p:cNvPr id="406" name="Line 37"/>
            <p:cNvSpPr/>
            <p:nvPr/>
          </p:nvSpPr>
          <p:spPr>
            <a:xfrm flipH="1" flipV="1">
              <a:off x="628560" y="4739760"/>
              <a:ext cx="5301720" cy="684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07" name="Line 38"/>
            <p:cNvSpPr/>
            <p:nvPr/>
          </p:nvSpPr>
          <p:spPr>
            <a:xfrm flipV="1">
              <a:off x="632160" y="3491640"/>
              <a:ext cx="0" cy="1256400"/>
            </a:xfrm>
            <a:prstGeom prst="line">
              <a:avLst/>
            </a:prstGeom>
            <a:ln>
              <a:solidFill>
                <a:schemeClr val="tx1"/>
              </a:solidFill>
              <a:round/>
            </a:ln>
          </p:spPr>
          <p:style>
            <a:lnRef idx="2">
              <a:schemeClr val="accent1"/>
            </a:lnRef>
            <a:fillRef idx="0">
              <a:schemeClr val="accent1"/>
            </a:fillRef>
            <a:effectRef idx="1">
              <a:schemeClr val="accent1"/>
            </a:effectRef>
            <a:fontRef idx="minor"/>
          </p:style>
        </p:sp>
        <p:sp>
          <p:nvSpPr>
            <p:cNvPr id="408" name="CustomShape 39"/>
            <p:cNvSpPr/>
            <p:nvPr/>
          </p:nvSpPr>
          <p:spPr>
            <a:xfrm>
              <a:off x="632520" y="3513600"/>
              <a:ext cx="678960" cy="360"/>
            </a:xfrm>
            <a:custGeom>
              <a:avLst/>
              <a:gdLst/>
              <a:ahLst/>
              <a:cxnLst/>
              <a:rect l="l" t="t" r="r" b="b"/>
              <a:pathLst>
                <a:path w="21600" h="21600">
                  <a:moveTo>
                    <a:pt x="0" y="0"/>
                  </a:moveTo>
                  <a:lnTo>
                    <a:pt x="21600" y="21600"/>
                  </a:lnTo>
                </a:path>
              </a:pathLst>
            </a:custGeom>
            <a:noFill/>
            <a:ln>
              <a:solidFill>
                <a:schemeClr val="tx1"/>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sp>
        <p:nvSpPr>
          <p:cNvPr id="409" name="CustomShape 40"/>
          <p:cNvSpPr/>
          <p:nvPr/>
        </p:nvSpPr>
        <p:spPr>
          <a:xfrm>
            <a:off x="-23400" y="4964400"/>
            <a:ext cx="2972520" cy="181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 b="0" strike="noStrike" spc="-1">
                <a:solidFill>
                  <a:srgbClr val="000000"/>
                </a:solidFill>
                <a:latin typeface="Calibri"/>
                <a:ea typeface="DejaVu Sans"/>
              </a:rPr>
              <a:t>Picture adapted from: Hands on Machine Learning with Scikit-Learn and TensorFlow, Cap 1.</a:t>
            </a:r>
            <a:endParaRPr lang="en-AU" sz="600" b="0" strike="noStrike" spc="-1">
              <a:latin typeface="Arial"/>
            </a:endParaRPr>
          </a:p>
        </p:txBody>
      </p:sp>
      <p:pic>
        <p:nvPicPr>
          <p:cNvPr id="410" name="Picture 44" descr="CORE-Skills-ICONS-5.png"/>
          <p:cNvPicPr/>
          <p:nvPr/>
        </p:nvPicPr>
        <p:blipFill>
          <a:blip r:embed="rId2"/>
          <a:stretch/>
        </p:blipFill>
        <p:spPr>
          <a:xfrm>
            <a:off x="191880" y="-18000"/>
            <a:ext cx="873360" cy="87336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Principal References</a:t>
            </a:r>
            <a:endParaRPr lang="en-AU" sz="2000" b="0" strike="noStrike" spc="-1">
              <a:latin typeface="Arial"/>
            </a:endParaRPr>
          </a:p>
        </p:txBody>
      </p:sp>
      <p:sp>
        <p:nvSpPr>
          <p:cNvPr id="412" name="CustomShape 2"/>
          <p:cNvSpPr/>
          <p:nvPr/>
        </p:nvSpPr>
        <p:spPr>
          <a:xfrm>
            <a:off x="1188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413" name="Picture 6"/>
          <p:cNvPicPr/>
          <p:nvPr/>
        </p:nvPicPr>
        <p:blipFill>
          <a:blip r:embed="rId2"/>
          <a:stretch/>
        </p:blipFill>
        <p:spPr>
          <a:xfrm>
            <a:off x="673200" y="1414800"/>
            <a:ext cx="1645560" cy="2159280"/>
          </a:xfrm>
          <a:prstGeom prst="rect">
            <a:avLst/>
          </a:prstGeom>
          <a:ln w="0">
            <a:noFill/>
          </a:ln>
        </p:spPr>
      </p:pic>
      <p:pic>
        <p:nvPicPr>
          <p:cNvPr id="414" name="Picture 7"/>
          <p:cNvPicPr/>
          <p:nvPr/>
        </p:nvPicPr>
        <p:blipFill>
          <a:blip r:embed="rId3"/>
          <a:stretch/>
        </p:blipFill>
        <p:spPr>
          <a:xfrm>
            <a:off x="4654080" y="1427400"/>
            <a:ext cx="1683000" cy="2159280"/>
          </a:xfrm>
          <a:prstGeom prst="rect">
            <a:avLst/>
          </a:prstGeom>
          <a:ln w="0">
            <a:noFill/>
          </a:ln>
        </p:spPr>
      </p:pic>
      <p:pic>
        <p:nvPicPr>
          <p:cNvPr id="415" name="Picture 8"/>
          <p:cNvPicPr/>
          <p:nvPr/>
        </p:nvPicPr>
        <p:blipFill>
          <a:blip r:embed="rId4"/>
          <a:stretch/>
        </p:blipFill>
        <p:spPr>
          <a:xfrm>
            <a:off x="2664000" y="1427400"/>
            <a:ext cx="1645200" cy="2159280"/>
          </a:xfrm>
          <a:prstGeom prst="rect">
            <a:avLst/>
          </a:prstGeom>
          <a:ln w="0">
            <a:noFill/>
          </a:ln>
        </p:spPr>
      </p:pic>
      <p:pic>
        <p:nvPicPr>
          <p:cNvPr id="416" name="Picture 9"/>
          <p:cNvPicPr/>
          <p:nvPr/>
        </p:nvPicPr>
        <p:blipFill>
          <a:blip r:embed="rId5"/>
          <a:stretch/>
        </p:blipFill>
        <p:spPr>
          <a:xfrm>
            <a:off x="6682320" y="1409040"/>
            <a:ext cx="1675800" cy="2177640"/>
          </a:xfrm>
          <a:prstGeom prst="rect">
            <a:avLst/>
          </a:prstGeom>
          <a:ln w="0">
            <a:noFill/>
          </a:ln>
        </p:spPr>
      </p:pic>
      <p:sp>
        <p:nvSpPr>
          <p:cNvPr id="417" name="CustomShape 3"/>
          <p:cNvSpPr/>
          <p:nvPr/>
        </p:nvSpPr>
        <p:spPr>
          <a:xfrm>
            <a:off x="1218960" y="3757680"/>
            <a:ext cx="3304800" cy="6386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Scikit-learn: </a:t>
            </a:r>
            <a:r>
              <a:rPr lang="en-US" sz="1800" b="0" u="sng" strike="noStrike" spc="-1">
                <a:solidFill>
                  <a:srgbClr val="0000FF"/>
                </a:solidFill>
                <a:uFillTx/>
                <a:latin typeface="Calibri"/>
                <a:ea typeface="DejaVu Sans"/>
                <a:hlinkClick r:id="rId6"/>
              </a:rPr>
              <a:t>http://scikit-learn.org</a:t>
            </a:r>
            <a:endParaRPr lang="en-AU" sz="1800" b="0" strike="noStrike" spc="-1">
              <a:latin typeface="Arial"/>
            </a:endParaRPr>
          </a:p>
          <a:p>
            <a:pPr>
              <a:lnSpc>
                <a:spcPct val="100000"/>
              </a:lnSpc>
            </a:pPr>
            <a:endParaRPr lang="en-AU" sz="1800" b="0" strike="noStrike" spc="-1">
              <a:latin typeface="Arial"/>
            </a:endParaRPr>
          </a:p>
        </p:txBody>
      </p:sp>
      <p:sp>
        <p:nvSpPr>
          <p:cNvPr id="418" name="CustomShape 4"/>
          <p:cNvSpPr/>
          <p:nvPr/>
        </p:nvSpPr>
        <p:spPr>
          <a:xfrm>
            <a:off x="3285000" y="4371840"/>
            <a:ext cx="745524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Calibri"/>
                <a:ea typeface="DejaVu Sans"/>
              </a:rPr>
              <a:t>Get prepared:</a:t>
            </a:r>
            <a:endParaRPr lang="en-AU" sz="1800" b="0" strike="noStrike" spc="-1">
              <a:latin typeface="Arial"/>
            </a:endParaRPr>
          </a:p>
          <a:p>
            <a:pPr>
              <a:lnSpc>
                <a:spcPct val="100000"/>
              </a:lnSpc>
            </a:pPr>
            <a:r>
              <a:rPr lang="en-US" sz="1800" b="0" u="sng" strike="noStrike" spc="-1">
                <a:solidFill>
                  <a:srgbClr val="0000FF"/>
                </a:solidFill>
                <a:uFillTx/>
                <a:latin typeface="Calibri"/>
                <a:ea typeface="DejaVu Sans"/>
                <a:hlinkClick r:id="rId7"/>
              </a:rPr>
              <a:t>https://github.com/core-skills/08-machine-learning</a:t>
            </a:r>
            <a:endParaRPr lang="en-AU" sz="1800" b="0" strike="noStrike" spc="-1">
              <a:latin typeface="Arial"/>
            </a:endParaRPr>
          </a:p>
          <a:p>
            <a:pPr>
              <a:lnSpc>
                <a:spcPct val="100000"/>
              </a:lnSpc>
            </a:pPr>
            <a:r>
              <a:rPr lang="en-US" sz="1800" b="0" strike="noStrike" spc="-1">
                <a:solidFill>
                  <a:srgbClr val="000000"/>
                </a:solidFill>
                <a:latin typeface="Calibri"/>
                <a:ea typeface="DejaVu Sans"/>
              </a:rPr>
              <a:t> </a:t>
            </a:r>
            <a:endParaRPr lang="en-AU" sz="1800" b="0" strike="noStrike" spc="-1">
              <a:latin typeface="Arial"/>
            </a:endParaRPr>
          </a:p>
        </p:txBody>
      </p:sp>
      <p:pic>
        <p:nvPicPr>
          <p:cNvPr id="419" name="Picture 12" descr="CORE-Skills-ICONS-5.png"/>
          <p:cNvPicPr/>
          <p:nvPr/>
        </p:nvPicPr>
        <p:blipFill>
          <a:blip r:embed="rId8"/>
          <a:stretch/>
        </p:blipFill>
        <p:spPr>
          <a:xfrm>
            <a:off x="236160" y="18360"/>
            <a:ext cx="873360" cy="87336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CustomShape 1"/>
          <p:cNvSpPr/>
          <p:nvPr/>
        </p:nvSpPr>
        <p:spPr>
          <a:xfrm>
            <a:off x="1060920" y="1741320"/>
            <a:ext cx="7679520" cy="1194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rPr>
              <a:t>Day 8 Supervised techniques: K-NN, Random Forest and SVM</a:t>
            </a:r>
            <a:endParaRPr lang="en-AU" sz="4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Plan of the day</a:t>
            </a:r>
            <a:endParaRPr lang="en-AU" sz="2000" b="0" strike="noStrike" spc="-1">
              <a:latin typeface="Arial"/>
            </a:endParaRPr>
          </a:p>
        </p:txBody>
      </p:sp>
      <p:pic>
        <p:nvPicPr>
          <p:cNvPr id="214" name="Picture 5" descr="CORE-Skills-ICONS-5.png"/>
          <p:cNvPicPr/>
          <p:nvPr/>
        </p:nvPicPr>
        <p:blipFill>
          <a:blip r:embed="rId2"/>
          <a:stretch/>
        </p:blipFill>
        <p:spPr>
          <a:xfrm>
            <a:off x="209520" y="0"/>
            <a:ext cx="873360" cy="873360"/>
          </a:xfrm>
          <a:prstGeom prst="rect">
            <a:avLst/>
          </a:prstGeom>
          <a:ln w="0">
            <a:noFill/>
          </a:ln>
        </p:spPr>
      </p:pic>
      <p:graphicFrame>
        <p:nvGraphicFramePr>
          <p:cNvPr id="215" name="Table 2"/>
          <p:cNvGraphicFramePr/>
          <p:nvPr/>
        </p:nvGraphicFramePr>
        <p:xfrm>
          <a:off x="319320" y="1314720"/>
          <a:ext cx="7304400" cy="4129920"/>
        </p:xfrm>
        <a:graphic>
          <a:graphicData uri="http://schemas.openxmlformats.org/drawingml/2006/table">
            <a:tbl>
              <a:tblPr/>
              <a:tblGrid>
                <a:gridCol w="905400">
                  <a:extLst>
                    <a:ext uri="{9D8B030D-6E8A-4147-A177-3AD203B41FA5}">
                      <a16:colId xmlns:a16="http://schemas.microsoft.com/office/drawing/2014/main" val="20000"/>
                    </a:ext>
                  </a:extLst>
                </a:gridCol>
                <a:gridCol w="1067400">
                  <a:extLst>
                    <a:ext uri="{9D8B030D-6E8A-4147-A177-3AD203B41FA5}">
                      <a16:colId xmlns:a16="http://schemas.microsoft.com/office/drawing/2014/main" val="20001"/>
                    </a:ext>
                  </a:extLst>
                </a:gridCol>
                <a:gridCol w="3269160">
                  <a:extLst>
                    <a:ext uri="{9D8B030D-6E8A-4147-A177-3AD203B41FA5}">
                      <a16:colId xmlns:a16="http://schemas.microsoft.com/office/drawing/2014/main" val="20002"/>
                    </a:ext>
                  </a:extLst>
                </a:gridCol>
                <a:gridCol w="2062440">
                  <a:extLst>
                    <a:ext uri="{9D8B030D-6E8A-4147-A177-3AD203B41FA5}">
                      <a16:colId xmlns:a16="http://schemas.microsoft.com/office/drawing/2014/main" val="20003"/>
                    </a:ext>
                  </a:extLst>
                </a:gridCol>
              </a:tblGrid>
              <a:tr h="276480">
                <a:tc>
                  <a:txBody>
                    <a:bodyPr/>
                    <a:lstStyle/>
                    <a:p>
                      <a:pPr algn="ctr">
                        <a:lnSpc>
                          <a:spcPct val="100000"/>
                        </a:lnSpc>
                      </a:pPr>
                      <a:r>
                        <a:rPr lang="en-US" sz="1200" b="1" strike="noStrike" spc="-1">
                          <a:solidFill>
                            <a:srgbClr val="FFFFFF"/>
                          </a:solidFill>
                          <a:latin typeface="Calibri"/>
                        </a:rPr>
                        <a:t>AWST</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lstStyle/>
                    <a:p>
                      <a:pPr algn="ctr">
                        <a:lnSpc>
                          <a:spcPct val="100000"/>
                        </a:lnSpc>
                      </a:pPr>
                      <a:r>
                        <a:rPr lang="en-US" sz="1200" b="1" strike="noStrike" spc="-1">
                          <a:solidFill>
                            <a:srgbClr val="FFFFFF"/>
                          </a:solidFill>
                          <a:latin typeface="Calibri"/>
                        </a:rPr>
                        <a:t>AEST</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lstStyle/>
                    <a:p>
                      <a:pPr algn="ctr">
                        <a:lnSpc>
                          <a:spcPct val="100000"/>
                        </a:lnSpc>
                      </a:pPr>
                      <a:r>
                        <a:rPr lang="en-US" sz="1200" b="1" strike="noStrike" spc="-1">
                          <a:solidFill>
                            <a:srgbClr val="FFFFFF"/>
                          </a:solidFill>
                          <a:latin typeface="Calibri"/>
                        </a:rPr>
                        <a:t>Agenda</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lstStyle/>
                    <a:p>
                      <a:pPr algn="ctr">
                        <a:lnSpc>
                          <a:spcPct val="100000"/>
                        </a:lnSpc>
                      </a:pPr>
                      <a:r>
                        <a:rPr lang="en-US" sz="1200" b="1" strike="noStrike" spc="-1">
                          <a:solidFill>
                            <a:srgbClr val="FFFFFF"/>
                          </a:solidFill>
                          <a:latin typeface="Calibri"/>
                        </a:rPr>
                        <a:t>Educator</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extLst>
                  <a:ext uri="{0D108BD9-81ED-4DB2-BD59-A6C34878D82A}">
                    <a16:rowId xmlns:a16="http://schemas.microsoft.com/office/drawing/2014/main" val="10000"/>
                  </a:ext>
                </a:extLst>
              </a:tr>
              <a:tr h="314640">
                <a:tc>
                  <a:txBody>
                    <a:bodyPr/>
                    <a:lstStyle/>
                    <a:p>
                      <a:pPr algn="ctr">
                        <a:lnSpc>
                          <a:spcPct val="100000"/>
                        </a:lnSpc>
                      </a:pPr>
                      <a:r>
                        <a:rPr lang="en-US" sz="1200" b="1" strike="noStrike" spc="-1">
                          <a:solidFill>
                            <a:srgbClr val="000000"/>
                          </a:solidFill>
                          <a:latin typeface="Calibri"/>
                        </a:rPr>
                        <a:t>08:00</a:t>
                      </a:r>
                      <a:endParaRPr lang="en-AU" sz="12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CCC"/>
                    </a:solidFill>
                  </a:tcPr>
                </a:tc>
                <a:tc>
                  <a:txBody>
                    <a:bodyPr/>
                    <a:lstStyle/>
                    <a:p>
                      <a:pPr algn="ctr">
                        <a:lnSpc>
                          <a:spcPct val="100000"/>
                        </a:lnSpc>
                      </a:pPr>
                      <a:r>
                        <a:rPr lang="en-US" sz="1200" b="1" strike="noStrike" spc="-1">
                          <a:solidFill>
                            <a:srgbClr val="000000"/>
                          </a:solidFill>
                          <a:latin typeface="Calibri"/>
                        </a:rPr>
                        <a:t>10:00</a:t>
                      </a:r>
                      <a:endParaRPr lang="en-AU" sz="12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CCC"/>
                    </a:solidFill>
                  </a:tcPr>
                </a:tc>
                <a:tc>
                  <a:txBody>
                    <a:bodyPr/>
                    <a:lstStyle/>
                    <a:p>
                      <a:pPr algn="ctr">
                        <a:lnSpc>
                          <a:spcPct val="100000"/>
                        </a:lnSpc>
                      </a:pPr>
                      <a:r>
                        <a:rPr lang="en-US" sz="1200" b="1" strike="noStrike" spc="-1">
                          <a:solidFill>
                            <a:srgbClr val="000000"/>
                          </a:solidFill>
                          <a:latin typeface="Calibri"/>
                        </a:rPr>
                        <a:t>Q&amp;A, Preparing Jupyter Notebook</a:t>
                      </a:r>
                      <a:endParaRPr lang="en-AU" sz="12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CCC"/>
                    </a:solidFill>
                  </a:tcPr>
                </a:tc>
                <a:extLst>
                  <a:ext uri="{0D108BD9-81ED-4DB2-BD59-A6C34878D82A}">
                    <a16:rowId xmlns:a16="http://schemas.microsoft.com/office/drawing/2014/main" val="10001"/>
                  </a:ext>
                </a:extLst>
              </a:tr>
              <a:tr h="276480">
                <a:tc>
                  <a:txBody>
                    <a:bodyPr/>
                    <a:lstStyle/>
                    <a:p>
                      <a:pPr algn="ctr">
                        <a:lnSpc>
                          <a:spcPct val="100000"/>
                        </a:lnSpc>
                      </a:pPr>
                      <a:r>
                        <a:rPr lang="en-US" sz="1200" b="0" strike="noStrike" spc="-1">
                          <a:solidFill>
                            <a:srgbClr val="000000"/>
                          </a:solidFill>
                          <a:latin typeface="Calibri"/>
                        </a:rPr>
                        <a:t>08:15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a:solidFill>
                            <a:srgbClr val="000000"/>
                          </a:solidFill>
                          <a:latin typeface="Calibri"/>
                        </a:rPr>
                        <a:t>10:15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a:solidFill>
                            <a:srgbClr val="000000"/>
                          </a:solidFill>
                          <a:latin typeface="Calibri"/>
                        </a:rPr>
                        <a:t>The Machine Learning Landscape</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a:solidFill>
                            <a:srgbClr val="000000"/>
                          </a:solidFill>
                          <a:latin typeface="Calibri"/>
                        </a:rPr>
                        <a:t>Thomas</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2"/>
                  </a:ext>
                </a:extLst>
              </a:tr>
              <a:tr h="276480">
                <a:tc>
                  <a:txBody>
                    <a:bodyPr/>
                    <a:lstStyle/>
                    <a:p>
                      <a:pPr algn="ctr">
                        <a:lnSpc>
                          <a:spcPct val="100000"/>
                        </a:lnSpc>
                      </a:pPr>
                      <a:r>
                        <a:rPr lang="en-US" sz="1200" b="0" i="1" strike="noStrike" spc="-1">
                          <a:solidFill>
                            <a:srgbClr val="000000"/>
                          </a:solidFill>
                          <a:latin typeface="Calibri"/>
                        </a:rPr>
                        <a:t>09:45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a:solidFill>
                            <a:srgbClr val="000000"/>
                          </a:solidFill>
                          <a:latin typeface="Calibri"/>
                        </a:rPr>
                        <a:t>11:45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a:solidFill>
                            <a:srgbClr val="000000"/>
                          </a:solidFill>
                          <a:latin typeface="Calibri"/>
                        </a:rPr>
                        <a:t>Morning tea</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3"/>
                  </a:ext>
                </a:extLst>
              </a:tr>
              <a:tr h="276480">
                <a:tc>
                  <a:txBody>
                    <a:bodyPr/>
                    <a:lstStyle/>
                    <a:p>
                      <a:pPr algn="ctr">
                        <a:lnSpc>
                          <a:spcPct val="100000"/>
                        </a:lnSpc>
                      </a:pPr>
                      <a:r>
                        <a:rPr lang="en-US" sz="1200" b="0" strike="noStrike" spc="-1">
                          <a:solidFill>
                            <a:srgbClr val="000000"/>
                          </a:solidFill>
                          <a:latin typeface="Calibri"/>
                        </a:rPr>
                        <a:t>10:00</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a:solidFill>
                            <a:srgbClr val="000000"/>
                          </a:solidFill>
                          <a:latin typeface="Calibri"/>
                        </a:rPr>
                        <a:t>12:00</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a:solidFill>
                            <a:srgbClr val="000000"/>
                          </a:solidFill>
                          <a:latin typeface="Calibri"/>
                        </a:rPr>
                        <a:t>Supervised techniques</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a:solidFill>
                            <a:srgbClr val="000000"/>
                          </a:solidFill>
                          <a:latin typeface="Calibri"/>
                        </a:rPr>
                        <a:t>Leonardo</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4"/>
                  </a:ext>
                </a:extLst>
              </a:tr>
              <a:tr h="276480">
                <a:tc>
                  <a:txBody>
                    <a:bodyPr/>
                    <a:lstStyle/>
                    <a:p>
                      <a:pPr algn="ctr">
                        <a:lnSpc>
                          <a:spcPct val="100000"/>
                        </a:lnSpc>
                      </a:pPr>
                      <a:r>
                        <a:rPr lang="en-US" sz="1200" b="0" i="1" strike="noStrike" spc="-1">
                          <a:solidFill>
                            <a:srgbClr val="000000"/>
                          </a:solidFill>
                          <a:latin typeface="Calibri"/>
                        </a:rPr>
                        <a:t>11:30</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a:solidFill>
                            <a:srgbClr val="000000"/>
                          </a:solidFill>
                          <a:latin typeface="Calibri"/>
                        </a:rPr>
                        <a:t>13:30</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i="1" strike="noStrike" spc="-1">
                          <a:solidFill>
                            <a:srgbClr val="000000"/>
                          </a:solidFill>
                          <a:latin typeface="Calibri"/>
                        </a:rPr>
                        <a:t>Lunch</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5"/>
                  </a:ext>
                </a:extLst>
              </a:tr>
              <a:tr h="276480">
                <a:tc>
                  <a:txBody>
                    <a:bodyPr/>
                    <a:lstStyle/>
                    <a:p>
                      <a:pPr algn="ctr">
                        <a:lnSpc>
                          <a:spcPct val="100000"/>
                        </a:lnSpc>
                      </a:pPr>
                      <a:r>
                        <a:rPr lang="en-US" sz="1200" b="0" strike="noStrike" spc="-1">
                          <a:solidFill>
                            <a:srgbClr val="000000"/>
                          </a:solidFill>
                          <a:latin typeface="Calibri"/>
                        </a:rPr>
                        <a:t>12:15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a:solidFill>
                            <a:srgbClr val="000000"/>
                          </a:solidFill>
                          <a:latin typeface="Calibri"/>
                        </a:rPr>
                        <a:t>14:15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tabLst>
                          <a:tab pos="0" algn="l"/>
                        </a:tabLst>
                      </a:pPr>
                      <a:r>
                        <a:rPr lang="en-US" sz="1200" b="0" strike="noStrike" spc="-1">
                          <a:solidFill>
                            <a:srgbClr val="000000"/>
                          </a:solidFill>
                          <a:latin typeface="Calibri"/>
                        </a:rPr>
                        <a:t>Capstone Project Update/Share</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tabLst>
                          <a:tab pos="0" algn="l"/>
                        </a:tabLst>
                      </a:pPr>
                      <a:r>
                        <a:rPr lang="en-US" sz="1200" b="0" strike="noStrike" spc="-1">
                          <a:solidFill>
                            <a:srgbClr val="000000"/>
                          </a:solidFill>
                          <a:latin typeface="Calibri"/>
                        </a:rPr>
                        <a:t>Tamryn/All</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6"/>
                  </a:ext>
                </a:extLst>
              </a:tr>
              <a:tr h="276480">
                <a:tc>
                  <a:txBody>
                    <a:bodyPr/>
                    <a:lstStyle/>
                    <a:p>
                      <a:pPr algn="ctr">
                        <a:lnSpc>
                          <a:spcPct val="100000"/>
                        </a:lnSpc>
                      </a:pPr>
                      <a:r>
                        <a:rPr lang="en-US" sz="1200" b="0" strike="noStrike" spc="-1">
                          <a:solidFill>
                            <a:srgbClr val="000000"/>
                          </a:solidFill>
                          <a:latin typeface="Calibri"/>
                        </a:rPr>
                        <a:t>12:45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a:solidFill>
                            <a:srgbClr val="000000"/>
                          </a:solidFill>
                          <a:latin typeface="Calibri"/>
                        </a:rPr>
                        <a:t>14:45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a:solidFill>
                            <a:srgbClr val="000000"/>
                          </a:solidFill>
                          <a:latin typeface="Calibri"/>
                        </a:rPr>
                        <a:t>Evaluating the ML model</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a:solidFill>
                            <a:srgbClr val="000000"/>
                          </a:solidFill>
                          <a:latin typeface="Calibri"/>
                        </a:rPr>
                        <a:t>Thomas</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7"/>
                  </a:ext>
                </a:extLst>
              </a:tr>
              <a:tr h="276480">
                <a:tc>
                  <a:txBody>
                    <a:bodyPr/>
                    <a:lstStyle/>
                    <a:p>
                      <a:pPr algn="ctr">
                        <a:lnSpc>
                          <a:spcPct val="100000"/>
                        </a:lnSpc>
                      </a:pPr>
                      <a:r>
                        <a:rPr lang="en-US" sz="1200" b="0" i="1" strike="noStrike" spc="-1">
                          <a:solidFill>
                            <a:srgbClr val="000000"/>
                          </a:solidFill>
                          <a:latin typeface="Calibri"/>
                        </a:rPr>
                        <a:t>13:45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i="1" strike="noStrike" spc="-1">
                          <a:solidFill>
                            <a:srgbClr val="000000"/>
                          </a:solidFill>
                          <a:latin typeface="Calibri"/>
                        </a:rPr>
                        <a:t>15:45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i="1" strike="noStrike" spc="-1">
                          <a:solidFill>
                            <a:srgbClr val="000000"/>
                          </a:solidFill>
                          <a:latin typeface="Calibri"/>
                        </a:rPr>
                        <a:t>Afternoon tea</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08"/>
                  </a:ext>
                </a:extLst>
              </a:tr>
              <a:tr h="276480">
                <a:tc>
                  <a:txBody>
                    <a:bodyPr/>
                    <a:lstStyle/>
                    <a:p>
                      <a:pPr algn="ctr">
                        <a:lnSpc>
                          <a:spcPct val="100000"/>
                        </a:lnSpc>
                      </a:pPr>
                      <a:r>
                        <a:rPr lang="en-US" sz="1200" b="0" strike="noStrike" spc="-1">
                          <a:solidFill>
                            <a:srgbClr val="000000"/>
                          </a:solidFill>
                          <a:latin typeface="Calibri"/>
                        </a:rPr>
                        <a:t>14:00</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a:solidFill>
                            <a:srgbClr val="000000"/>
                          </a:solidFill>
                          <a:latin typeface="Calibri"/>
                        </a:rPr>
                        <a:t>16:00</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a:solidFill>
                            <a:srgbClr val="000000"/>
                          </a:solidFill>
                          <a:latin typeface="Calibri"/>
                        </a:rPr>
                        <a:t>More about ML</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a:solidFill>
                            <a:srgbClr val="000000"/>
                          </a:solidFill>
                          <a:latin typeface="Calibri"/>
                        </a:rPr>
                        <a:t>Leonardo</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09"/>
                  </a:ext>
                </a:extLst>
              </a:tr>
              <a:tr h="276480">
                <a:tc>
                  <a:txBody>
                    <a:bodyPr/>
                    <a:lstStyle/>
                    <a:p>
                      <a:pPr algn="ctr">
                        <a:lnSpc>
                          <a:spcPct val="100000"/>
                        </a:lnSpc>
                      </a:pPr>
                      <a:r>
                        <a:rPr lang="en-US" sz="1200" b="0" strike="noStrike" spc="-1">
                          <a:solidFill>
                            <a:srgbClr val="000000"/>
                          </a:solidFill>
                          <a:latin typeface="Calibri"/>
                        </a:rPr>
                        <a:t>15:15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a:solidFill>
                            <a:srgbClr val="000000"/>
                          </a:solidFill>
                          <a:latin typeface="Calibri"/>
                        </a:rPr>
                        <a:t>17:15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0" strike="noStrike" spc="-1">
                          <a:solidFill>
                            <a:srgbClr val="000000"/>
                          </a:solidFill>
                          <a:latin typeface="Calibri"/>
                        </a:rPr>
                        <a:t>Closeout – Reflections, Takeaways</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10"/>
                  </a:ext>
                </a:extLst>
              </a:tr>
              <a:tr h="276480">
                <a:tc>
                  <a:txBody>
                    <a:bodyPr/>
                    <a:lstStyle/>
                    <a:p>
                      <a:pPr algn="ctr">
                        <a:lnSpc>
                          <a:spcPct val="100000"/>
                        </a:lnSpc>
                      </a:pPr>
                      <a:r>
                        <a:rPr lang="en-US" sz="1200" b="0" strike="noStrike" spc="-1">
                          <a:solidFill>
                            <a:srgbClr val="000000"/>
                          </a:solidFill>
                          <a:latin typeface="Calibri"/>
                        </a:rPr>
                        <a:t>15:25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a:solidFill>
                            <a:srgbClr val="000000"/>
                          </a:solidFill>
                          <a:latin typeface="Calibri"/>
                        </a:rPr>
                        <a:t>17:25</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a:solidFill>
                            <a:srgbClr val="000000"/>
                          </a:solidFill>
                          <a:latin typeface="Calibri"/>
                        </a:rPr>
                        <a:t>Menti Feedback</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lstStyle/>
                    <a:p>
                      <a:pPr algn="ctr">
                        <a:lnSpc>
                          <a:spcPct val="100000"/>
                        </a:lnSpc>
                      </a:pPr>
                      <a:r>
                        <a:rPr lang="en-US" sz="1200" b="0" strike="noStrike" spc="-1">
                          <a:solidFill>
                            <a:srgbClr val="000000"/>
                          </a:solidFill>
                          <a:latin typeface="Calibri"/>
                        </a:rPr>
                        <a:t>Tamryn</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extLst>
                  <a:ext uri="{0D108BD9-81ED-4DB2-BD59-A6C34878D82A}">
                    <a16:rowId xmlns:a16="http://schemas.microsoft.com/office/drawing/2014/main" val="10011"/>
                  </a:ext>
                </a:extLst>
              </a:tr>
              <a:tr h="276840">
                <a:tc>
                  <a:txBody>
                    <a:bodyPr/>
                    <a:lstStyle/>
                    <a:p>
                      <a:pPr algn="ctr">
                        <a:lnSpc>
                          <a:spcPct val="100000"/>
                        </a:lnSpc>
                      </a:pPr>
                      <a:r>
                        <a:rPr lang="en-US" sz="1200" b="1" strike="noStrike" spc="-1">
                          <a:solidFill>
                            <a:srgbClr val="000000"/>
                          </a:solidFill>
                          <a:latin typeface="Calibri"/>
                        </a:rPr>
                        <a:t>15:30</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1" strike="noStrike" spc="-1">
                          <a:solidFill>
                            <a:srgbClr val="000000"/>
                          </a:solidFill>
                          <a:latin typeface="Calibri"/>
                        </a:rPr>
                        <a:t>17:30</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pPr algn="ctr">
                        <a:lnSpc>
                          <a:spcPct val="100000"/>
                        </a:lnSpc>
                      </a:pPr>
                      <a:r>
                        <a:rPr lang="en-US" sz="1200" b="1" strike="noStrike" spc="-1">
                          <a:solidFill>
                            <a:srgbClr val="000000"/>
                          </a:solidFill>
                          <a:latin typeface="Calibri"/>
                        </a:rPr>
                        <a:t>Close</a:t>
                      </a:r>
                      <a:endParaRPr lang="en-AU" sz="12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lstStyle/>
                    <a:p>
                      <a:endParaRPr lang="en-US"/>
                    </a:p>
                  </a:txBody>
                  <a:tcPr>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ustomShape 1"/>
          <p:cNvSpPr/>
          <p:nvPr/>
        </p:nvSpPr>
        <p:spPr>
          <a:xfrm>
            <a:off x="268200" y="1589040"/>
            <a:ext cx="6949440" cy="373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Classification and regression</a:t>
            </a:r>
            <a:endParaRPr lang="en-AU" sz="1600" b="0" strike="noStrike" spc="-1">
              <a:latin typeface="Arial"/>
            </a:endParaRPr>
          </a:p>
        </p:txBody>
      </p:sp>
      <p:sp>
        <p:nvSpPr>
          <p:cNvPr id="422"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K-Nearest Neighbors (K-NN)</a:t>
            </a:r>
            <a:endParaRPr lang="en-AU" sz="2000" b="0" strike="noStrike" spc="-1">
              <a:latin typeface="Arial"/>
            </a:endParaRPr>
          </a:p>
          <a:p>
            <a:pPr>
              <a:lnSpc>
                <a:spcPct val="100000"/>
              </a:lnSpc>
              <a:spcBef>
                <a:spcPts val="400"/>
              </a:spcBef>
              <a:tabLst>
                <a:tab pos="0" algn="l"/>
              </a:tabLst>
            </a:pPr>
            <a:endParaRPr lang="en-AU" sz="2000" b="0" strike="noStrike" spc="-1">
              <a:latin typeface="Arial"/>
            </a:endParaRPr>
          </a:p>
        </p:txBody>
      </p:sp>
      <p:sp>
        <p:nvSpPr>
          <p:cNvPr id="423" name="CustomShape 3"/>
          <p:cNvSpPr/>
          <p:nvPr/>
        </p:nvSpPr>
        <p:spPr>
          <a:xfrm>
            <a:off x="268200" y="1264320"/>
            <a:ext cx="6949440" cy="32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Use for:</a:t>
            </a:r>
            <a:endParaRPr lang="en-AU" sz="1600" b="0" strike="noStrike" spc="-1">
              <a:latin typeface="Arial"/>
            </a:endParaRPr>
          </a:p>
        </p:txBody>
      </p:sp>
      <p:sp>
        <p:nvSpPr>
          <p:cNvPr id="424" name="CustomShape 4"/>
          <p:cNvSpPr/>
          <p:nvPr/>
        </p:nvSpPr>
        <p:spPr>
          <a:xfrm>
            <a:off x="268200" y="2318760"/>
            <a:ext cx="5967360" cy="282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86000"/>
          </a:bodyPr>
          <a:lstStyle/>
          <a:p>
            <a:pPr marL="343080" indent="-342360">
              <a:lnSpc>
                <a:spcPct val="100000"/>
              </a:lnSpc>
              <a:spcBef>
                <a:spcPts val="320"/>
              </a:spcBef>
              <a:spcAft>
                <a:spcPts val="901"/>
              </a:spcAft>
              <a:buClr>
                <a:srgbClr val="000000"/>
              </a:buClr>
              <a:buFont typeface="Arial"/>
              <a:buChar char="•"/>
            </a:pPr>
            <a:r>
              <a:rPr lang="en-AU" sz="1600" b="0" strike="noStrike" spc="-1">
                <a:solidFill>
                  <a:srgbClr val="0F1137"/>
                </a:solidFill>
                <a:latin typeface="Calibri"/>
                <a:ea typeface="DejaVu Sans"/>
              </a:rPr>
              <a:t>Idea: similar things are close to each other. </a:t>
            </a:r>
            <a:endParaRPr lang="en-AU" sz="1600" b="0" strike="noStrike" spc="-1">
              <a:latin typeface="Arial"/>
            </a:endParaRPr>
          </a:p>
          <a:p>
            <a:pPr marL="343080" indent="-342360">
              <a:lnSpc>
                <a:spcPct val="100000"/>
              </a:lnSpc>
              <a:spcBef>
                <a:spcPts val="320"/>
              </a:spcBef>
              <a:spcAft>
                <a:spcPts val="901"/>
              </a:spcAft>
              <a:buClr>
                <a:srgbClr val="000000"/>
              </a:buClr>
              <a:buFont typeface="Arial"/>
              <a:buChar char="•"/>
            </a:pPr>
            <a:r>
              <a:rPr lang="en-AU" sz="1600" b="0" strike="noStrike" spc="-1">
                <a:solidFill>
                  <a:srgbClr val="0F1137"/>
                </a:solidFill>
                <a:latin typeface="Calibri"/>
                <a:ea typeface="DejaVu Sans"/>
              </a:rPr>
              <a:t>Based on measures of similarity: a </a:t>
            </a:r>
            <a:r>
              <a:rPr lang="en-AU" sz="1600" b="1" strike="noStrike" spc="-1">
                <a:solidFill>
                  <a:srgbClr val="0F1137"/>
                </a:solidFill>
                <a:latin typeface="Calibri"/>
                <a:ea typeface="DejaVu Sans"/>
              </a:rPr>
              <a:t>distance metric </a:t>
            </a:r>
            <a:r>
              <a:rPr lang="en-AU" sz="1600" b="0" strike="noStrike" spc="-1">
                <a:solidFill>
                  <a:srgbClr val="0F1137"/>
                </a:solidFill>
                <a:latin typeface="Calibri"/>
                <a:ea typeface="DejaVu Sans"/>
              </a:rPr>
              <a:t>defines the distance between the instances in a feature space.</a:t>
            </a:r>
            <a:endParaRPr lang="en-AU" sz="1600" b="0" strike="noStrike" spc="-1">
              <a:latin typeface="Arial"/>
            </a:endParaRPr>
          </a:p>
          <a:p>
            <a:pPr marL="343080" indent="-342360">
              <a:lnSpc>
                <a:spcPct val="100000"/>
              </a:lnSpc>
              <a:spcBef>
                <a:spcPts val="320"/>
              </a:spcBef>
              <a:spcAft>
                <a:spcPts val="901"/>
              </a:spcAft>
              <a:buClr>
                <a:srgbClr val="000000"/>
              </a:buClr>
              <a:buFont typeface="Arial"/>
              <a:buChar char="•"/>
            </a:pPr>
            <a:r>
              <a:rPr lang="en-AU" sz="1600" b="0" strike="noStrike" spc="-1">
                <a:solidFill>
                  <a:srgbClr val="0F1137"/>
                </a:solidFill>
                <a:latin typeface="Calibri"/>
                <a:ea typeface="DejaVu Sans"/>
              </a:rPr>
              <a:t>Usually based on the </a:t>
            </a:r>
            <a:r>
              <a:rPr lang="en-AU" sz="1600" b="1" strike="noStrike" spc="-1">
                <a:solidFill>
                  <a:srgbClr val="0F1137"/>
                </a:solidFill>
                <a:latin typeface="Calibri"/>
                <a:ea typeface="DejaVu Sans"/>
              </a:rPr>
              <a:t>Minkowski distance </a:t>
            </a:r>
            <a:r>
              <a:rPr lang="en-AU" sz="1600" b="0" strike="noStrike" spc="-1">
                <a:solidFill>
                  <a:srgbClr val="0F1137"/>
                </a:solidFill>
                <a:latin typeface="Calibri"/>
                <a:ea typeface="DejaVu Sans"/>
              </a:rPr>
              <a:t>between two data instances </a:t>
            </a:r>
            <a:r>
              <a:rPr lang="en-AU" sz="1600" b="1" strike="noStrike" spc="-1">
                <a:solidFill>
                  <a:srgbClr val="0F1137"/>
                </a:solidFill>
                <a:latin typeface="Calibri"/>
                <a:ea typeface="DejaVu Sans"/>
              </a:rPr>
              <a:t>x</a:t>
            </a:r>
            <a:r>
              <a:rPr lang="en-AU" sz="1600" b="1" strike="noStrike" spc="-1" baseline="-25000">
                <a:solidFill>
                  <a:srgbClr val="0F1137"/>
                </a:solidFill>
                <a:latin typeface="Calibri"/>
                <a:ea typeface="DejaVu Sans"/>
              </a:rPr>
              <a:t>1</a:t>
            </a:r>
            <a:r>
              <a:rPr lang="en-AU" sz="1600" b="0" strike="noStrike" spc="-1">
                <a:solidFill>
                  <a:srgbClr val="0F1137"/>
                </a:solidFill>
                <a:latin typeface="Calibri"/>
                <a:ea typeface="DejaVu Sans"/>
              </a:rPr>
              <a:t> and </a:t>
            </a:r>
            <a:r>
              <a:rPr lang="en-AU" sz="1600" b="1" strike="noStrike" spc="-1">
                <a:solidFill>
                  <a:srgbClr val="0F1137"/>
                </a:solidFill>
                <a:latin typeface="Calibri"/>
                <a:ea typeface="DejaVu Sans"/>
              </a:rPr>
              <a:t>x</a:t>
            </a:r>
            <a:r>
              <a:rPr lang="en-AU" sz="1600" b="1" strike="noStrike" spc="-1" baseline="-25000">
                <a:solidFill>
                  <a:srgbClr val="0F1137"/>
                </a:solidFill>
                <a:latin typeface="Calibri"/>
                <a:ea typeface="DejaVu Sans"/>
              </a:rPr>
              <a:t>2 </a:t>
            </a:r>
            <a:r>
              <a:rPr lang="en-AU" sz="1600" b="0" strike="noStrike" spc="-1">
                <a:solidFill>
                  <a:srgbClr val="0F1137"/>
                </a:solidFill>
                <a:latin typeface="Calibri"/>
                <a:ea typeface="DejaVu Sans"/>
              </a:rPr>
              <a:t>:</a:t>
            </a:r>
            <a:endParaRPr lang="en-AU" sz="1600" b="0" strike="noStrike" spc="-1">
              <a:latin typeface="Arial"/>
            </a:endParaRPr>
          </a:p>
          <a:p>
            <a:pPr>
              <a:lnSpc>
                <a:spcPct val="100000"/>
              </a:lnSpc>
              <a:spcBef>
                <a:spcPts val="281"/>
              </a:spcBef>
              <a:spcAft>
                <a:spcPts val="901"/>
              </a:spcAft>
            </a:pPr>
            <a:endParaRPr lang="en-AU" sz="1600" b="0" strike="noStrike" spc="-1">
              <a:latin typeface="Arial"/>
            </a:endParaRPr>
          </a:p>
          <a:p>
            <a:pPr>
              <a:lnSpc>
                <a:spcPct val="100000"/>
              </a:lnSpc>
              <a:spcBef>
                <a:spcPts val="281"/>
              </a:spcBef>
              <a:spcAft>
                <a:spcPts val="901"/>
              </a:spcAft>
            </a:pPr>
            <a:endParaRPr lang="en-AU" sz="1600" b="0" strike="noStrike" spc="-1">
              <a:latin typeface="Arial"/>
            </a:endParaRPr>
          </a:p>
          <a:p>
            <a:pPr marL="343080" indent="-342360">
              <a:lnSpc>
                <a:spcPct val="100000"/>
              </a:lnSpc>
              <a:spcBef>
                <a:spcPts val="320"/>
              </a:spcBef>
              <a:spcAft>
                <a:spcPts val="901"/>
              </a:spcAft>
              <a:buClr>
                <a:srgbClr val="000000"/>
              </a:buClr>
              <a:buFont typeface="Arial"/>
              <a:buChar char="•"/>
            </a:pPr>
            <a:r>
              <a:rPr lang="en-AU" sz="1600" b="0" strike="noStrike" spc="-1">
                <a:solidFill>
                  <a:srgbClr val="0F1137"/>
                </a:solidFill>
                <a:latin typeface="Calibri"/>
                <a:ea typeface="DejaVu Sans"/>
              </a:rPr>
              <a:t>The parameter </a:t>
            </a:r>
            <a:r>
              <a:rPr lang="en-AU" sz="1600" b="0" i="1" strike="noStrike" spc="-1">
                <a:solidFill>
                  <a:srgbClr val="0F1137"/>
                </a:solidFill>
                <a:latin typeface="Calibri"/>
                <a:ea typeface="DejaVu Sans"/>
              </a:rPr>
              <a:t>p</a:t>
            </a:r>
            <a:r>
              <a:rPr lang="en-AU" sz="1600" b="0" strike="noStrike" spc="-1">
                <a:solidFill>
                  <a:srgbClr val="0F1137"/>
                </a:solidFill>
                <a:latin typeface="Calibri"/>
                <a:ea typeface="DejaVu Sans"/>
              </a:rPr>
              <a:t> defines the behaviour of the metric. If </a:t>
            </a:r>
            <a:r>
              <a:rPr lang="en-AU" sz="1600" b="0" i="1" strike="noStrike" spc="-1">
                <a:solidFill>
                  <a:srgbClr val="0F1137"/>
                </a:solidFill>
                <a:latin typeface="Calibri"/>
                <a:ea typeface="DejaVu Sans"/>
              </a:rPr>
              <a:t>p = 1 </a:t>
            </a:r>
            <a:r>
              <a:rPr lang="en-AU" sz="1600" b="0" strike="noStrike" spc="-1">
                <a:solidFill>
                  <a:srgbClr val="0F1137"/>
                </a:solidFill>
                <a:latin typeface="Calibri"/>
                <a:ea typeface="DejaVu Sans"/>
              </a:rPr>
              <a:t>we have the Manhattan distance, if </a:t>
            </a:r>
            <a:r>
              <a:rPr lang="en-AU" sz="1600" b="0" i="1" strike="noStrike" spc="-1">
                <a:solidFill>
                  <a:srgbClr val="0F1137"/>
                </a:solidFill>
                <a:latin typeface="Calibri"/>
                <a:ea typeface="DejaVu Sans"/>
              </a:rPr>
              <a:t>p = 2 </a:t>
            </a:r>
            <a:r>
              <a:rPr lang="en-AU" sz="1600" b="0" strike="noStrike" spc="-1">
                <a:solidFill>
                  <a:srgbClr val="0F1137"/>
                </a:solidFill>
                <a:latin typeface="Calibri"/>
                <a:ea typeface="DejaVu Sans"/>
              </a:rPr>
              <a:t>we have the Euclidean distance. </a:t>
            </a:r>
            <a:endParaRPr lang="en-AU" sz="1600" b="0" strike="noStrike" spc="-1">
              <a:latin typeface="Arial"/>
            </a:endParaRPr>
          </a:p>
          <a:p>
            <a:pPr>
              <a:lnSpc>
                <a:spcPct val="100000"/>
              </a:lnSpc>
              <a:spcBef>
                <a:spcPts val="281"/>
              </a:spcBef>
              <a:spcAft>
                <a:spcPts val="901"/>
              </a:spcAft>
            </a:pPr>
            <a:endParaRPr lang="en-AU" sz="1600" b="0" strike="noStrike" spc="-1">
              <a:latin typeface="Arial"/>
            </a:endParaRPr>
          </a:p>
          <a:p>
            <a:pPr>
              <a:lnSpc>
                <a:spcPct val="100000"/>
              </a:lnSpc>
              <a:spcBef>
                <a:spcPts val="281"/>
              </a:spcBef>
              <a:spcAft>
                <a:spcPts val="901"/>
              </a:spcAft>
            </a:pPr>
            <a:endParaRPr lang="en-AU" sz="1600" b="0" strike="noStrike" spc="-1">
              <a:latin typeface="Arial"/>
            </a:endParaRPr>
          </a:p>
          <a:p>
            <a:pPr>
              <a:lnSpc>
                <a:spcPct val="100000"/>
              </a:lnSpc>
              <a:spcBef>
                <a:spcPts val="281"/>
              </a:spcBef>
              <a:spcAft>
                <a:spcPts val="901"/>
              </a:spcAft>
            </a:pPr>
            <a:endParaRPr lang="en-AU" sz="1600" b="0" strike="noStrike" spc="-1">
              <a:latin typeface="Arial"/>
            </a:endParaRPr>
          </a:p>
        </p:txBody>
      </p:sp>
      <p:sp>
        <p:nvSpPr>
          <p:cNvPr id="425" name="CustomShape 5"/>
          <p:cNvSpPr/>
          <p:nvPr/>
        </p:nvSpPr>
        <p:spPr>
          <a:xfrm>
            <a:off x="268200" y="1993680"/>
            <a:ext cx="6949440" cy="32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Instance-based learning </a:t>
            </a:r>
            <a:r>
              <a:rPr lang="en-US" sz="1600" b="0" strike="noStrike" spc="-1">
                <a:solidFill>
                  <a:srgbClr val="A40F6C"/>
                </a:solidFill>
                <a:latin typeface="Calibri"/>
                <a:ea typeface="DejaVu Sans"/>
              </a:rPr>
              <a:t>(model is not explicitly learned)</a:t>
            </a:r>
            <a:r>
              <a:rPr lang="en-US" sz="1600" b="1" strike="noStrike" spc="-1">
                <a:solidFill>
                  <a:srgbClr val="A40F6C"/>
                </a:solidFill>
                <a:latin typeface="Calibri"/>
                <a:ea typeface="DejaVu Sans"/>
              </a:rPr>
              <a:t>:</a:t>
            </a:r>
            <a:endParaRPr lang="en-AU" sz="1600" b="0" strike="noStrike" spc="-1">
              <a:latin typeface="Arial"/>
            </a:endParaRPr>
          </a:p>
        </p:txBody>
      </p:sp>
      <p:pic>
        <p:nvPicPr>
          <p:cNvPr id="426" name="Picture 8"/>
          <p:cNvPicPr/>
          <p:nvPr/>
        </p:nvPicPr>
        <p:blipFill>
          <a:blip r:embed="rId2"/>
          <a:stretch/>
        </p:blipFill>
        <p:spPr>
          <a:xfrm>
            <a:off x="6145920" y="1636560"/>
            <a:ext cx="2729160" cy="2451600"/>
          </a:xfrm>
          <a:prstGeom prst="rect">
            <a:avLst/>
          </a:prstGeom>
          <a:ln w="0">
            <a:noFill/>
          </a:ln>
        </p:spPr>
      </p:pic>
      <p:pic>
        <p:nvPicPr>
          <p:cNvPr id="427" name="Picture 10"/>
          <p:cNvPicPr/>
          <p:nvPr/>
        </p:nvPicPr>
        <p:blipFill>
          <a:blip r:embed="rId3"/>
          <a:stretch/>
        </p:blipFill>
        <p:spPr>
          <a:xfrm>
            <a:off x="1483200" y="3812040"/>
            <a:ext cx="3537360" cy="553320"/>
          </a:xfrm>
          <a:prstGeom prst="rect">
            <a:avLst/>
          </a:prstGeom>
          <a:ln w="0">
            <a:noFill/>
          </a:ln>
        </p:spPr>
      </p:pic>
      <p:pic>
        <p:nvPicPr>
          <p:cNvPr id="428" name="Picture 11" descr="CORE-Skills-ICONS-5.png"/>
          <p:cNvPicPr/>
          <p:nvPr/>
        </p:nvPicPr>
        <p:blipFill>
          <a:blip r:embed="rId4"/>
          <a:stretch/>
        </p:blipFill>
        <p:spPr>
          <a:xfrm>
            <a:off x="236160" y="18360"/>
            <a:ext cx="873360" cy="873360"/>
          </a:xfrm>
          <a:prstGeom prst="rect">
            <a:avLst/>
          </a:prstGeom>
          <a:ln w="0">
            <a:noFill/>
          </a:ln>
        </p:spPr>
      </p:pic>
      <p:sp>
        <p:nvSpPr>
          <p:cNvPr id="429" name="CustomShape 6"/>
          <p:cNvSpPr/>
          <p:nvPr/>
        </p:nvSpPr>
        <p:spPr>
          <a:xfrm>
            <a:off x="5738760" y="4941000"/>
            <a:ext cx="3449880" cy="211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800" b="0" strike="noStrike" spc="-1">
                <a:solidFill>
                  <a:srgbClr val="000000"/>
                </a:solidFill>
                <a:latin typeface="Calibri"/>
                <a:ea typeface="DejaVu Sans"/>
              </a:rPr>
              <a:t>Source: Fundamentals of Machine Learning for Predictive Data Analytics, Cap. 5</a:t>
            </a:r>
            <a:endParaRPr lang="en-AU" sz="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24">
                                            <p:txEl>
                                              <p:pRg st="2" end="2"/>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4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1"/>
          <p:cNvSpPr/>
          <p:nvPr/>
        </p:nvSpPr>
        <p:spPr>
          <a:xfrm>
            <a:off x="226800" y="4006440"/>
            <a:ext cx="8328240" cy="914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Feature space is partitioned into a Voronoi tesselation: local partitions.</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Implicitly, a global prediction boundary is determined by aggregating the local partitions within the feature space.</a:t>
            </a:r>
            <a:endParaRPr lang="en-AU" sz="1600" b="0" strike="noStrike" spc="-1">
              <a:latin typeface="Arial"/>
            </a:endParaRPr>
          </a:p>
        </p:txBody>
      </p:sp>
      <p:sp>
        <p:nvSpPr>
          <p:cNvPr id="431"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K-Nearest Neighbors (Cont.)</a:t>
            </a:r>
            <a:endParaRPr lang="en-AU" sz="2000" b="0" strike="noStrike" spc="-1">
              <a:latin typeface="Arial"/>
            </a:endParaRPr>
          </a:p>
        </p:txBody>
      </p:sp>
      <p:sp>
        <p:nvSpPr>
          <p:cNvPr id="432" name="CustomShape 3"/>
          <p:cNvSpPr/>
          <p:nvPr/>
        </p:nvSpPr>
        <p:spPr>
          <a:xfrm>
            <a:off x="226800" y="119340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Finding the nearest neighbor (K=1)</a:t>
            </a:r>
            <a:endParaRPr lang="en-AU" sz="1600" b="0" strike="noStrike" spc="-1">
              <a:latin typeface="Arial"/>
            </a:endParaRPr>
          </a:p>
        </p:txBody>
      </p:sp>
      <p:sp>
        <p:nvSpPr>
          <p:cNvPr id="433" name="CustomShape 4"/>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434" name="Picture 9"/>
          <p:cNvPicPr/>
          <p:nvPr/>
        </p:nvPicPr>
        <p:blipFill>
          <a:blip r:embed="rId2"/>
          <a:stretch/>
        </p:blipFill>
        <p:spPr>
          <a:xfrm>
            <a:off x="670320" y="1636920"/>
            <a:ext cx="2315160" cy="2076480"/>
          </a:xfrm>
          <a:prstGeom prst="rect">
            <a:avLst/>
          </a:prstGeom>
          <a:ln w="0">
            <a:noFill/>
          </a:ln>
        </p:spPr>
      </p:pic>
      <p:pic>
        <p:nvPicPr>
          <p:cNvPr id="435" name="Picture 10"/>
          <p:cNvPicPr/>
          <p:nvPr/>
        </p:nvPicPr>
        <p:blipFill>
          <a:blip r:embed="rId3"/>
          <a:stretch/>
        </p:blipFill>
        <p:spPr>
          <a:xfrm>
            <a:off x="3048480" y="1646640"/>
            <a:ext cx="2315160" cy="2076480"/>
          </a:xfrm>
          <a:prstGeom prst="rect">
            <a:avLst/>
          </a:prstGeom>
          <a:ln w="0">
            <a:noFill/>
          </a:ln>
        </p:spPr>
      </p:pic>
      <p:sp>
        <p:nvSpPr>
          <p:cNvPr id="436" name="CustomShape 5"/>
          <p:cNvSpPr/>
          <p:nvPr/>
        </p:nvSpPr>
        <p:spPr>
          <a:xfrm>
            <a:off x="6950160" y="853200"/>
            <a:ext cx="2193120" cy="57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Calibri"/>
                <a:ea typeface="DejaVu Sans"/>
              </a:rPr>
              <a:t>However, sensitive to noise in the data.</a:t>
            </a:r>
            <a:endParaRPr lang="en-AU" sz="1600" b="0" strike="noStrike" spc="-1">
              <a:latin typeface="Arial"/>
            </a:endParaRPr>
          </a:p>
        </p:txBody>
      </p:sp>
      <p:pic>
        <p:nvPicPr>
          <p:cNvPr id="437" name="Picture 12"/>
          <p:cNvPicPr/>
          <p:nvPr/>
        </p:nvPicPr>
        <p:blipFill>
          <a:blip r:embed="rId4"/>
          <a:stretch/>
        </p:blipFill>
        <p:spPr>
          <a:xfrm>
            <a:off x="5422680" y="1646640"/>
            <a:ext cx="2315160" cy="2076480"/>
          </a:xfrm>
          <a:prstGeom prst="rect">
            <a:avLst/>
          </a:prstGeom>
          <a:ln w="0">
            <a:noFill/>
          </a:ln>
        </p:spPr>
      </p:pic>
      <p:sp>
        <p:nvSpPr>
          <p:cNvPr id="438" name="CustomShape 6"/>
          <p:cNvSpPr/>
          <p:nvPr/>
        </p:nvSpPr>
        <p:spPr>
          <a:xfrm flipV="1">
            <a:off x="7491240" y="1389240"/>
            <a:ext cx="435600" cy="4816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439" name="Picture 16" descr="CORE-Skills-ICONS-5.png"/>
          <p:cNvPicPr/>
          <p:nvPr/>
        </p:nvPicPr>
        <p:blipFill>
          <a:blip r:embed="rId5"/>
          <a:stretch/>
        </p:blipFill>
        <p:spPr>
          <a:xfrm>
            <a:off x="236160" y="18360"/>
            <a:ext cx="873360" cy="873360"/>
          </a:xfrm>
          <a:prstGeom prst="rect">
            <a:avLst/>
          </a:prstGeom>
          <a:ln w="0">
            <a:noFill/>
          </a:ln>
        </p:spPr>
      </p:pic>
      <p:sp>
        <p:nvSpPr>
          <p:cNvPr id="440" name="CustomShape 7"/>
          <p:cNvSpPr/>
          <p:nvPr/>
        </p:nvSpPr>
        <p:spPr>
          <a:xfrm>
            <a:off x="5738760" y="4941000"/>
            <a:ext cx="3449880" cy="211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800" b="0" strike="noStrike" spc="-1">
                <a:solidFill>
                  <a:srgbClr val="000000"/>
                </a:solidFill>
                <a:latin typeface="Calibri"/>
                <a:ea typeface="DejaVu Sans"/>
              </a:rPr>
              <a:t>Source: Fundamentals of Machine Learning for Predictive Data Analytics, Cap. 5</a:t>
            </a:r>
            <a:endParaRPr lang="en-AU" sz="800" b="0" strike="noStrike" spc="-1">
              <a:latin typeface="Arial"/>
            </a:endParaRPr>
          </a:p>
        </p:txBody>
      </p:sp>
      <p:sp>
        <p:nvSpPr>
          <p:cNvPr id="441" name="CustomShape 8"/>
          <p:cNvSpPr/>
          <p:nvPr/>
        </p:nvSpPr>
        <p:spPr>
          <a:xfrm>
            <a:off x="7027560" y="3623760"/>
            <a:ext cx="435600" cy="3913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42" name="CustomShape 9"/>
          <p:cNvSpPr/>
          <p:nvPr/>
        </p:nvSpPr>
        <p:spPr>
          <a:xfrm>
            <a:off x="7378560" y="3776400"/>
            <a:ext cx="1546920" cy="455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Calibri"/>
                <a:ea typeface="DejaVu Sans"/>
              </a:rPr>
              <a:t>Decision boundary </a:t>
            </a:r>
            <a:endParaRPr lang="en-AU" sz="1200" b="0" strike="noStrike" spc="-1">
              <a:latin typeface="Arial"/>
            </a:endParaRPr>
          </a:p>
          <a:p>
            <a:pPr>
              <a:lnSpc>
                <a:spcPct val="100000"/>
              </a:lnSpc>
            </a:pPr>
            <a:r>
              <a:rPr lang="en-US" sz="1200" b="0" strike="noStrike" spc="-1">
                <a:solidFill>
                  <a:srgbClr val="000000"/>
                </a:solidFill>
                <a:latin typeface="Calibri"/>
                <a:ea typeface="DejaVu Sans"/>
              </a:rPr>
              <a:t>updated.</a:t>
            </a:r>
            <a:endParaRPr lang="en-AU" sz="12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35"/>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3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37"/>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41"/>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4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38"/>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0" y="1871640"/>
            <a:ext cx="4966560" cy="1826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60"/>
              </a:spcBef>
              <a:buClr>
                <a:srgbClr val="A40F6C"/>
              </a:buClr>
              <a:buFont typeface="Arial"/>
              <a:buChar char="•"/>
            </a:pPr>
            <a:r>
              <a:rPr lang="en-US" sz="1800" b="0" strike="noStrike" spc="-1">
                <a:solidFill>
                  <a:srgbClr val="0F1137"/>
                </a:solidFill>
                <a:latin typeface="Calibri"/>
              </a:rPr>
              <a:t>Decrease the dependency on individual instances (K &gt; 1).</a:t>
            </a:r>
            <a:endParaRPr lang="en-AU" sz="1800" b="0" strike="noStrike" spc="-1">
              <a:latin typeface="Arial"/>
            </a:endParaRPr>
          </a:p>
          <a:p>
            <a:pPr>
              <a:lnSpc>
                <a:spcPct val="100000"/>
              </a:lnSpc>
              <a:spcBef>
                <a:spcPts val="360"/>
              </a:spcBef>
            </a:pPr>
            <a:endParaRPr lang="en-AU" sz="1800" b="0" strike="noStrike" spc="-1">
              <a:latin typeface="Arial"/>
            </a:endParaRPr>
          </a:p>
          <a:p>
            <a:pPr marL="343080" indent="-342360">
              <a:lnSpc>
                <a:spcPct val="100000"/>
              </a:lnSpc>
              <a:spcBef>
                <a:spcPts val="360"/>
              </a:spcBef>
              <a:buClr>
                <a:srgbClr val="A40F6C"/>
              </a:buClr>
              <a:buFont typeface="Arial"/>
              <a:buChar char="•"/>
            </a:pPr>
            <a:r>
              <a:rPr lang="en-US" sz="1800" b="0" strike="noStrike" spc="-1">
                <a:solidFill>
                  <a:srgbClr val="0F1137"/>
                </a:solidFill>
                <a:latin typeface="Calibri"/>
              </a:rPr>
              <a:t>Majority vote in the set of </a:t>
            </a:r>
            <a:r>
              <a:rPr lang="en-US" sz="1800" b="1" strike="noStrike" spc="-1">
                <a:solidFill>
                  <a:srgbClr val="0F1137"/>
                </a:solidFill>
                <a:latin typeface="Calibri"/>
              </a:rPr>
              <a:t>K nearest neighbors</a:t>
            </a:r>
            <a:r>
              <a:rPr lang="en-US" sz="1800" b="0" strike="noStrike" spc="-1">
                <a:solidFill>
                  <a:srgbClr val="0F1137"/>
                </a:solidFill>
                <a:latin typeface="Calibri"/>
              </a:rPr>
              <a:t>.</a:t>
            </a:r>
            <a:endParaRPr lang="en-AU" sz="1800" b="0" strike="noStrike" spc="-1">
              <a:latin typeface="Arial"/>
            </a:endParaRPr>
          </a:p>
        </p:txBody>
      </p:sp>
      <p:sp>
        <p:nvSpPr>
          <p:cNvPr id="444"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K-Nearest Neighbors (Cont.)</a:t>
            </a:r>
            <a:endParaRPr lang="en-AU" sz="2000" b="0" strike="noStrike" spc="-1">
              <a:latin typeface="Arial"/>
            </a:endParaRPr>
          </a:p>
        </p:txBody>
      </p:sp>
      <p:sp>
        <p:nvSpPr>
          <p:cNvPr id="445" name="CustomShape 3"/>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446" name="Picture 7"/>
          <p:cNvPicPr/>
          <p:nvPr/>
        </p:nvPicPr>
        <p:blipFill>
          <a:blip r:embed="rId2"/>
          <a:stretch/>
        </p:blipFill>
        <p:spPr>
          <a:xfrm>
            <a:off x="4933800" y="1378440"/>
            <a:ext cx="3621240" cy="3253320"/>
          </a:xfrm>
          <a:prstGeom prst="rect">
            <a:avLst/>
          </a:prstGeom>
          <a:ln w="0">
            <a:noFill/>
          </a:ln>
        </p:spPr>
      </p:pic>
      <p:pic>
        <p:nvPicPr>
          <p:cNvPr id="447" name="Picture 8" descr="CORE-Skills-ICONS-5.png"/>
          <p:cNvPicPr/>
          <p:nvPr/>
        </p:nvPicPr>
        <p:blipFill>
          <a:blip r:embed="rId3"/>
          <a:stretch/>
        </p:blipFill>
        <p:spPr>
          <a:xfrm>
            <a:off x="236160" y="18360"/>
            <a:ext cx="873360" cy="873360"/>
          </a:xfrm>
          <a:prstGeom prst="rect">
            <a:avLst/>
          </a:prstGeom>
          <a:ln w="0">
            <a:noFill/>
          </a:ln>
        </p:spPr>
      </p:pic>
      <mc:AlternateContent xmlns:mc="http://schemas.openxmlformats.org/markup-compatibility/2006" xmlns:a14="http://schemas.microsoft.com/office/drawing/2010/main">
        <mc:Choice Requires="a14">
          <p:sp>
            <p:nvSpPr>
              <p:cNvPr id="448" name="Formula 4"/>
              <p:cNvSpPr txBox="1"/>
              <p:nvPr/>
            </p:nvSpPr>
            <p:spPr>
              <a:xfrm>
                <a:off x="673200" y="3406680"/>
                <a:ext cx="2932200" cy="7837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𝑀</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𝐱</m:t>
                              </m:r>
                            </m:e>
                            <m:sub>
                              <m:r>
                                <a:rPr>
                                  <a:latin typeface="Cambria Math" panose="02040503050406030204" pitchFamily="18" charset="0"/>
                                </a:rPr>
                                <m:t>𝑞</m:t>
                              </m:r>
                            </m:sub>
                          </m:sSub>
                        </m:e>
                      </m:d>
                      <m:r>
                        <a:rPr>
                          <a:latin typeface="Cambria Math" panose="02040503050406030204" pitchFamily="18" charset="0"/>
                        </a:rPr>
                        <m:t>=</m:t>
                      </m:r>
                      <m:r>
                        <a:rPr>
                          <a:latin typeface="Cambria Math" panose="02040503050406030204" pitchFamily="18" charset="0"/>
                        </a:rPr>
                        <m:t>𝑎𝑟𝑔</m:t>
                      </m:r>
                      <m:limLow>
                        <m:limLowPr>
                          <m:ctrlPr>
                            <a:rPr i="1">
                              <a:latin typeface="Cambria Math" panose="02040503050406030204" pitchFamily="18" charset="0"/>
                            </a:rPr>
                          </m:ctrlPr>
                        </m:limLowPr>
                        <m:e>
                          <m:r>
                            <a:rPr>
                              <a:latin typeface="Cambria Math" panose="02040503050406030204" pitchFamily="18" charset="0"/>
                            </a:rPr>
                            <m:t>𝑚𝑎𝑥</m:t>
                          </m:r>
                        </m:e>
                        <m:lim>
                          <m:r>
                            <a:rPr>
                              <a:latin typeface="Cambria Math" panose="02040503050406030204" pitchFamily="18" charset="0"/>
                            </a:rPr>
                            <m:t>𝑐</m:t>
                          </m:r>
                          <m:r>
                            <a:rPr>
                              <a:latin typeface="Cambria Math" panose="02040503050406030204" pitchFamily="18" charset="0"/>
                            </a:rPr>
                            <m:t>∈</m:t>
                          </m:r>
                          <m:r>
                            <a:rPr>
                              <a:latin typeface="Cambria Math" panose="02040503050406030204" pitchFamily="18" charset="0"/>
                            </a:rPr>
                            <m:t>𝐶</m:t>
                          </m:r>
                        </m:lim>
                      </m:limLow>
                      <m:nary>
                        <m:naryPr>
                          <m:chr m:val="∑"/>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𝑘</m:t>
                          </m:r>
                        </m:sup>
                        <m:e>
                          <m:r>
                            <a:rPr>
                              <a:latin typeface="Cambria Math" panose="02040503050406030204" pitchFamily="18" charset="0"/>
                            </a:rPr>
                            <m:t>𝛿</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𝑐</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𝑐</m:t>
                              </m:r>
                            </m:e>
                          </m:d>
                        </m:e>
                      </m:nary>
                    </m:oMath>
                  </m:oMathPara>
                </a14:m>
                <a:endParaRPr/>
              </a:p>
            </p:txBody>
          </p:sp>
        </mc:Choice>
        <mc:Fallback xmlns:p15="http://schemas.microsoft.com/office/powerpoint/2012/main" xmlns:p14="http://schemas.microsoft.com/office/powerpoint/2010/main" xmlns=""/>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96840" y="3973680"/>
            <a:ext cx="8458200" cy="70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360"/>
              </a:spcBef>
              <a:buClr>
                <a:srgbClr val="A40F6C"/>
              </a:buClr>
              <a:buFont typeface="Arial"/>
              <a:buChar char="•"/>
            </a:pPr>
            <a:r>
              <a:rPr lang="en-US" sz="1800" b="0" strike="noStrike" spc="-1">
                <a:solidFill>
                  <a:srgbClr val="0F1137"/>
                </a:solidFill>
                <a:latin typeface="Calibri"/>
              </a:rPr>
              <a:t>High values of K -&gt; tendency towards the majority class, therefore do not work well for </a:t>
            </a:r>
            <a:r>
              <a:rPr lang="en-US" sz="1800" b="1" strike="noStrike" spc="-1">
                <a:solidFill>
                  <a:srgbClr val="0F1137"/>
                </a:solidFill>
                <a:latin typeface="Calibri"/>
              </a:rPr>
              <a:t>imbalanced datasets</a:t>
            </a:r>
            <a:r>
              <a:rPr lang="en-US" sz="1800" b="0" strike="noStrike" spc="-1">
                <a:solidFill>
                  <a:srgbClr val="0F1137"/>
                </a:solidFill>
                <a:latin typeface="Calibri"/>
              </a:rPr>
              <a:t>.</a:t>
            </a:r>
            <a:endParaRPr lang="en-AU" sz="1800" b="0" strike="noStrike" spc="-1">
              <a:latin typeface="Arial"/>
            </a:endParaRPr>
          </a:p>
          <a:p>
            <a:pPr>
              <a:lnSpc>
                <a:spcPct val="100000"/>
              </a:lnSpc>
              <a:spcBef>
                <a:spcPts val="281"/>
              </a:spcBef>
              <a:tabLst>
                <a:tab pos="0" algn="l"/>
              </a:tabLst>
            </a:pPr>
            <a:endParaRPr lang="en-AU" sz="1800" b="0" strike="noStrike" spc="-1">
              <a:latin typeface="Arial"/>
            </a:endParaRPr>
          </a:p>
        </p:txBody>
      </p:sp>
      <p:sp>
        <p:nvSpPr>
          <p:cNvPr id="450"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K-Nearest Neighbors (Cont.)</a:t>
            </a:r>
            <a:endParaRPr lang="en-AU" sz="2000" b="0" strike="noStrike" spc="-1">
              <a:latin typeface="Arial"/>
            </a:endParaRPr>
          </a:p>
        </p:txBody>
      </p:sp>
      <p:sp>
        <p:nvSpPr>
          <p:cNvPr id="451" name="CustomShape 3"/>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452" name="Picture 7"/>
          <p:cNvPicPr/>
          <p:nvPr/>
        </p:nvPicPr>
        <p:blipFill>
          <a:blip r:embed="rId2"/>
          <a:stretch/>
        </p:blipFill>
        <p:spPr>
          <a:xfrm>
            <a:off x="3257640" y="1334160"/>
            <a:ext cx="2603880" cy="2339280"/>
          </a:xfrm>
          <a:prstGeom prst="rect">
            <a:avLst/>
          </a:prstGeom>
          <a:ln w="0">
            <a:noFill/>
          </a:ln>
        </p:spPr>
      </p:pic>
      <p:pic>
        <p:nvPicPr>
          <p:cNvPr id="453" name="Picture 8"/>
          <p:cNvPicPr/>
          <p:nvPr/>
        </p:nvPicPr>
        <p:blipFill>
          <a:blip r:embed="rId3"/>
          <a:stretch/>
        </p:blipFill>
        <p:spPr>
          <a:xfrm>
            <a:off x="220680" y="1326960"/>
            <a:ext cx="2603880" cy="2339280"/>
          </a:xfrm>
          <a:prstGeom prst="rect">
            <a:avLst/>
          </a:prstGeom>
          <a:ln w="0">
            <a:noFill/>
          </a:ln>
        </p:spPr>
      </p:pic>
      <p:sp>
        <p:nvSpPr>
          <p:cNvPr id="454" name="CustomShape 4"/>
          <p:cNvSpPr/>
          <p:nvPr/>
        </p:nvSpPr>
        <p:spPr>
          <a:xfrm>
            <a:off x="305640" y="1245600"/>
            <a:ext cx="63324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K = 3</a:t>
            </a:r>
            <a:endParaRPr lang="en-AU" sz="1800" b="0" strike="noStrike" spc="-1">
              <a:latin typeface="Arial"/>
            </a:endParaRPr>
          </a:p>
        </p:txBody>
      </p:sp>
      <p:sp>
        <p:nvSpPr>
          <p:cNvPr id="455" name="CustomShape 5"/>
          <p:cNvSpPr/>
          <p:nvPr/>
        </p:nvSpPr>
        <p:spPr>
          <a:xfrm>
            <a:off x="3336840" y="1258200"/>
            <a:ext cx="63324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K = 5</a:t>
            </a:r>
            <a:endParaRPr lang="en-AU" sz="1800" b="0" strike="noStrike" spc="-1">
              <a:latin typeface="Arial"/>
            </a:endParaRPr>
          </a:p>
        </p:txBody>
      </p:sp>
      <p:pic>
        <p:nvPicPr>
          <p:cNvPr id="456" name="Picture 11"/>
          <p:cNvPicPr/>
          <p:nvPr/>
        </p:nvPicPr>
        <p:blipFill>
          <a:blip r:embed="rId4"/>
          <a:stretch/>
        </p:blipFill>
        <p:spPr>
          <a:xfrm>
            <a:off x="6301800" y="1335240"/>
            <a:ext cx="2603880" cy="2339280"/>
          </a:xfrm>
          <a:prstGeom prst="rect">
            <a:avLst/>
          </a:prstGeom>
          <a:ln w="0">
            <a:noFill/>
          </a:ln>
        </p:spPr>
      </p:pic>
      <p:sp>
        <p:nvSpPr>
          <p:cNvPr id="457" name="CustomShape 6"/>
          <p:cNvSpPr/>
          <p:nvPr/>
        </p:nvSpPr>
        <p:spPr>
          <a:xfrm>
            <a:off x="6387480" y="1270800"/>
            <a:ext cx="74916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K = 15</a:t>
            </a:r>
            <a:endParaRPr lang="en-AU" sz="1800" b="0" strike="noStrike" spc="-1">
              <a:latin typeface="Arial"/>
            </a:endParaRPr>
          </a:p>
        </p:txBody>
      </p:sp>
      <p:pic>
        <p:nvPicPr>
          <p:cNvPr id="458" name="Picture 13" descr="CORE-Skills-ICONS-5.png"/>
          <p:cNvPicPr/>
          <p:nvPr/>
        </p:nvPicPr>
        <p:blipFill>
          <a:blip r:embed="rId5"/>
          <a:stretch/>
        </p:blipFill>
        <p:spPr>
          <a:xfrm>
            <a:off x="236160" y="18360"/>
            <a:ext cx="873360" cy="873360"/>
          </a:xfrm>
          <a:prstGeom prst="rect">
            <a:avLst/>
          </a:prstGeom>
          <a:ln w="0">
            <a:noFill/>
          </a:ln>
        </p:spPr>
      </p:pic>
      <p:sp>
        <p:nvSpPr>
          <p:cNvPr id="459" name="CustomShape 7"/>
          <p:cNvSpPr/>
          <p:nvPr/>
        </p:nvSpPr>
        <p:spPr>
          <a:xfrm>
            <a:off x="5738760" y="4941000"/>
            <a:ext cx="3449880" cy="211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800" b="0" strike="noStrike" spc="-1">
                <a:solidFill>
                  <a:srgbClr val="000000"/>
                </a:solidFill>
                <a:latin typeface="Calibri"/>
                <a:ea typeface="DejaVu Sans"/>
              </a:rPr>
              <a:t>Source: Fundamentals of Machine Learning for Predictive Data Analytics, Cap. 5</a:t>
            </a:r>
            <a:endParaRPr lang="en-AU" sz="800" b="0" strike="noStrike" spc="-1">
              <a:latin typeface="Arial"/>
            </a:endParaRPr>
          </a:p>
        </p:txBody>
      </p:sp>
      <p:sp>
        <p:nvSpPr>
          <p:cNvPr id="460" name="CustomShape 8"/>
          <p:cNvSpPr/>
          <p:nvPr/>
        </p:nvSpPr>
        <p:spPr>
          <a:xfrm flipH="1" flipV="1">
            <a:off x="8100360" y="1244880"/>
            <a:ext cx="627120" cy="3157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1" name="CustomShape 9"/>
          <p:cNvSpPr/>
          <p:nvPr/>
        </p:nvSpPr>
        <p:spPr>
          <a:xfrm>
            <a:off x="4559760" y="983160"/>
            <a:ext cx="4079160" cy="333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Calibri"/>
                <a:ea typeface="DejaVu Sans"/>
              </a:rPr>
              <a:t>Algorithm accounts neighbors that are too far.</a:t>
            </a:r>
            <a:endParaRPr lang="en-AU" sz="1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5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57"/>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44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461"/>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226800" y="1828080"/>
            <a:ext cx="8096760" cy="179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Weight the contribution of each neighbor w.r.t. the distance between the query and the neighbor:  </a:t>
            </a:r>
            <a:endParaRPr lang="en-AU" sz="1600" b="0" strike="noStrike" spc="-1">
              <a:latin typeface="Arial"/>
            </a:endParaRPr>
          </a:p>
          <a:p>
            <a:pPr marL="743040" lvl="1" indent="-285120">
              <a:lnSpc>
                <a:spcPct val="100000"/>
              </a:lnSpc>
              <a:spcBef>
                <a:spcPts val="320"/>
              </a:spcBef>
              <a:buClr>
                <a:srgbClr val="A40F6C"/>
              </a:buClr>
              <a:buFont typeface="Arial"/>
              <a:buChar char="•"/>
            </a:pPr>
            <a:r>
              <a:rPr lang="en-US" sz="1600" b="0" strike="noStrike" spc="-1">
                <a:solidFill>
                  <a:srgbClr val="000000"/>
                </a:solidFill>
                <a:latin typeface="Calibri"/>
              </a:rPr>
              <a:t>Close neighbors -&gt; higher weights (more relevance)</a:t>
            </a:r>
            <a:endParaRPr lang="en-AU" sz="1600" b="0" strike="noStrike" spc="-1">
              <a:latin typeface="Arial"/>
            </a:endParaRPr>
          </a:p>
          <a:p>
            <a:pPr marL="743040" lvl="1" indent="-285120">
              <a:lnSpc>
                <a:spcPct val="100000"/>
              </a:lnSpc>
              <a:spcBef>
                <a:spcPts val="320"/>
              </a:spcBef>
              <a:buClr>
                <a:srgbClr val="A40F6C"/>
              </a:buClr>
              <a:buFont typeface="Arial"/>
              <a:buChar char="•"/>
            </a:pPr>
            <a:r>
              <a:rPr lang="en-US" sz="1600" b="0" strike="noStrike" spc="-1">
                <a:solidFill>
                  <a:srgbClr val="000000"/>
                </a:solidFill>
                <a:latin typeface="Calibri"/>
              </a:rPr>
              <a:t>Distant neighbors -&gt; less relevance.</a:t>
            </a:r>
            <a:endParaRPr lang="en-AU" sz="1600" b="0" strike="noStrike" spc="-1">
              <a:latin typeface="Arial"/>
            </a:endParaRPr>
          </a:p>
          <a:p>
            <a:pPr>
              <a:lnSpc>
                <a:spcPct val="100000"/>
              </a:lnSpc>
              <a:spcBef>
                <a:spcPts val="320"/>
              </a:spcBef>
            </a:pP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463"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K-Nearest Neighbors (Cont.)</a:t>
            </a:r>
            <a:endParaRPr lang="en-AU" sz="2000" b="0" strike="noStrike" spc="-1">
              <a:latin typeface="Arial"/>
            </a:endParaRPr>
          </a:p>
        </p:txBody>
      </p:sp>
      <p:sp>
        <p:nvSpPr>
          <p:cNvPr id="464" name="CustomShape 3"/>
          <p:cNvSpPr/>
          <p:nvPr/>
        </p:nvSpPr>
        <p:spPr>
          <a:xfrm>
            <a:off x="226800" y="130392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Distance weighted K-NN</a:t>
            </a:r>
            <a:endParaRPr lang="en-AU" sz="1600" b="0" strike="noStrike" spc="-1">
              <a:latin typeface="Arial"/>
            </a:endParaRPr>
          </a:p>
        </p:txBody>
      </p:sp>
      <p:sp>
        <p:nvSpPr>
          <p:cNvPr id="465" name="CustomShape 4"/>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mc:AlternateContent xmlns:mc="http://schemas.openxmlformats.org/markup-compatibility/2006" xmlns:a14="http://schemas.microsoft.com/office/drawing/2010/main">
        <mc:Choice Requires="a14">
          <p:sp>
            <p:nvSpPr>
              <p:cNvPr id="466" name="Formula 5"/>
              <p:cNvSpPr txBox="1"/>
              <p:nvPr/>
            </p:nvSpPr>
            <p:spPr>
              <a:xfrm>
                <a:off x="606960" y="3012480"/>
                <a:ext cx="4206600" cy="10450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𝑀</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𝐱</m:t>
                              </m:r>
                            </m:e>
                            <m:sub>
                              <m:r>
                                <a:rPr>
                                  <a:latin typeface="Cambria Math" panose="02040503050406030204" pitchFamily="18" charset="0"/>
                                </a:rPr>
                                <m:t>𝑞</m:t>
                              </m:r>
                            </m:sub>
                          </m:sSub>
                        </m:e>
                      </m:d>
                      <m:r>
                        <a:rPr>
                          <a:latin typeface="Cambria Math" panose="02040503050406030204" pitchFamily="18" charset="0"/>
                        </a:rPr>
                        <m:t>=</m:t>
                      </m:r>
                      <m:r>
                        <a:rPr>
                          <a:latin typeface="Cambria Math" panose="02040503050406030204" pitchFamily="18" charset="0"/>
                        </a:rPr>
                        <m:t>𝑎𝑟𝑔</m:t>
                      </m:r>
                      <m:limLow>
                        <m:limLowPr>
                          <m:ctrlPr>
                            <a:rPr i="1">
                              <a:latin typeface="Cambria Math" panose="02040503050406030204" pitchFamily="18" charset="0"/>
                            </a:rPr>
                          </m:ctrlPr>
                        </m:limLowPr>
                        <m:e>
                          <m:r>
                            <a:rPr>
                              <a:latin typeface="Cambria Math" panose="02040503050406030204" pitchFamily="18" charset="0"/>
                            </a:rPr>
                            <m:t>𝑚𝑎𝑥</m:t>
                          </m:r>
                        </m:e>
                        <m:lim>
                          <m:r>
                            <a:rPr>
                              <a:latin typeface="Cambria Math" panose="02040503050406030204" pitchFamily="18" charset="0"/>
                            </a:rPr>
                            <m:t>𝑐</m:t>
                          </m:r>
                          <m:r>
                            <a:rPr>
                              <a:latin typeface="Cambria Math" panose="02040503050406030204" pitchFamily="18" charset="0"/>
                            </a:rPr>
                            <m:t>∈</m:t>
                          </m:r>
                          <m:r>
                            <a:rPr>
                              <a:latin typeface="Cambria Math" panose="02040503050406030204" pitchFamily="18" charset="0"/>
                            </a:rPr>
                            <m:t>𝐶</m:t>
                          </m:r>
                        </m:lim>
                      </m:limLow>
                      <m:nary>
                        <m:naryPr>
                          <m:chr m:val="∑"/>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𝑘</m:t>
                          </m:r>
                        </m:sup>
                        <m:e>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𝑖</m:t>
                              </m:r>
                            </m:sub>
                          </m:sSub>
                          <m:r>
                            <a:rPr>
                              <a:latin typeface="Cambria Math" panose="02040503050406030204" pitchFamily="18" charset="0"/>
                            </a:rPr>
                            <m:t>𝛿</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𝑐</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𝑐</m:t>
                              </m:r>
                            </m:e>
                          </m:d>
                        </m:e>
                      </m:nary>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467" name="Formula 6"/>
              <p:cNvSpPr txBox="1"/>
              <p:nvPr/>
            </p:nvSpPr>
            <p:spPr>
              <a:xfrm>
                <a:off x="1439640" y="3939840"/>
                <a:ext cx="2081880" cy="796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𝑖</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sSup>
                            <m:sSupPr>
                              <m:ctrlPr>
                                <a:rPr i="1">
                                  <a:latin typeface="Cambria Math" panose="02040503050406030204" pitchFamily="18" charset="0"/>
                                </a:rPr>
                              </m:ctrlPr>
                            </m:sSupPr>
                            <m:e>
                              <m:r>
                                <a:rPr>
                                  <a:latin typeface="Cambria Math" panose="02040503050406030204" pitchFamily="18" charset="0"/>
                                </a:rPr>
                                <m:t>𝑑</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𝐱</m:t>
                                      </m:r>
                                    </m:e>
                                    <m:sub>
                                      <m:r>
                                        <a:rPr>
                                          <a:latin typeface="Cambria Math" panose="02040503050406030204" pitchFamily="18" charset="0"/>
                                        </a:rPr>
                                        <m:t>𝑞</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𝐱</m:t>
                                      </m:r>
                                    </m:e>
                                    <m:sub>
                                      <m:r>
                                        <a:rPr>
                                          <a:latin typeface="Cambria Math" panose="02040503050406030204" pitchFamily="18" charset="0"/>
                                        </a:rPr>
                                        <m:t>𝑖</m:t>
                                      </m:r>
                                    </m:sub>
                                  </m:sSub>
                                </m:e>
                              </m:d>
                            </m:e>
                            <m:sup>
                              <m:r>
                                <a:rPr>
                                  <a:latin typeface="Cambria Math" panose="02040503050406030204" pitchFamily="18" charset="0"/>
                                </a:rPr>
                                <m:t>2</m:t>
                              </m:r>
                            </m:sup>
                          </m:sSup>
                        </m:den>
                      </m:f>
                    </m:oMath>
                  </m:oMathPara>
                </a14:m>
                <a:endParaRPr/>
              </a:p>
            </p:txBody>
          </p:sp>
        </mc:Choice>
        <mc:Fallback xmlns:p15="http://schemas.microsoft.com/office/powerpoint/2012/main" xmlns:p14="http://schemas.microsoft.com/office/powerpoint/2010/main" xmlns=""/>
      </mc:AlternateContent>
      <p:pic>
        <p:nvPicPr>
          <p:cNvPr id="468" name="Picture 7"/>
          <p:cNvPicPr/>
          <p:nvPr/>
        </p:nvPicPr>
        <p:blipFill>
          <a:blip r:embed="rId2"/>
          <a:stretch/>
        </p:blipFill>
        <p:spPr>
          <a:xfrm>
            <a:off x="6010560" y="2302560"/>
            <a:ext cx="2905920" cy="2610720"/>
          </a:xfrm>
          <a:prstGeom prst="rect">
            <a:avLst/>
          </a:prstGeom>
          <a:ln w="0">
            <a:noFill/>
          </a:ln>
        </p:spPr>
      </p:pic>
      <p:sp>
        <p:nvSpPr>
          <p:cNvPr id="469" name="CustomShape 7"/>
          <p:cNvSpPr/>
          <p:nvPr/>
        </p:nvSpPr>
        <p:spPr>
          <a:xfrm>
            <a:off x="6113160" y="2365560"/>
            <a:ext cx="94320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K = 21</a:t>
            </a:r>
            <a:endParaRPr lang="en-AU" sz="1800" b="0" strike="noStrike" spc="-1">
              <a:latin typeface="Arial"/>
            </a:endParaRPr>
          </a:p>
        </p:txBody>
      </p:sp>
      <p:pic>
        <p:nvPicPr>
          <p:cNvPr id="470" name="Picture 9" descr="CORE-Skills-ICONS-5.png"/>
          <p:cNvPicPr/>
          <p:nvPr/>
        </p:nvPicPr>
        <p:blipFill>
          <a:blip r:embed="rId3"/>
          <a:stretch/>
        </p:blipFill>
        <p:spPr>
          <a:xfrm>
            <a:off x="236160" y="18360"/>
            <a:ext cx="873360" cy="873360"/>
          </a:xfrm>
          <a:prstGeom prst="rect">
            <a:avLst/>
          </a:prstGeom>
          <a:ln w="0">
            <a:noFill/>
          </a:ln>
        </p:spPr>
      </p:pic>
      <p:sp>
        <p:nvSpPr>
          <p:cNvPr id="471" name="CustomShape 8"/>
          <p:cNvSpPr/>
          <p:nvPr/>
        </p:nvSpPr>
        <p:spPr>
          <a:xfrm>
            <a:off x="5738760" y="4941000"/>
            <a:ext cx="3449880" cy="211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800" b="0" strike="noStrike" spc="-1">
                <a:solidFill>
                  <a:srgbClr val="000000"/>
                </a:solidFill>
                <a:latin typeface="Calibri"/>
                <a:ea typeface="DejaVu Sans"/>
              </a:rPr>
              <a:t>Source: Fundamentals of Machine Learning for Predictive Data Analytics, Cap. 5</a:t>
            </a:r>
            <a:endParaRPr lang="en-AU" sz="800" b="0" strike="noStrike" spc="-1">
              <a:latin typeface="Arial"/>
            </a:endParaRPr>
          </a:p>
        </p:txBody>
      </p:sp>
      <p:sp>
        <p:nvSpPr>
          <p:cNvPr id="472" name="CustomShape 9"/>
          <p:cNvSpPr/>
          <p:nvPr/>
        </p:nvSpPr>
        <p:spPr>
          <a:xfrm flipH="1" flipV="1">
            <a:off x="7880400" y="1320840"/>
            <a:ext cx="870480" cy="11149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73" name="CustomShape 10"/>
          <p:cNvSpPr/>
          <p:nvPr/>
        </p:nvSpPr>
        <p:spPr>
          <a:xfrm>
            <a:off x="4073040" y="1003680"/>
            <a:ext cx="4250520" cy="333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Calibri"/>
                <a:ea typeface="DejaVu Sans"/>
              </a:rPr>
              <a:t>Data cleaning is very important in a ML project! </a:t>
            </a:r>
            <a:endParaRPr lang="en-AU" sz="1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68"/>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73"/>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CustomShape 1"/>
          <p:cNvSpPr/>
          <p:nvPr/>
        </p:nvSpPr>
        <p:spPr>
          <a:xfrm>
            <a:off x="226800" y="1461240"/>
            <a:ext cx="6949440" cy="93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Simple and intuitive. Update the model is easy.</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Can be used for semi-labelled data (samples together share same labels).</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Easy to extend to multiclass classification.</a:t>
            </a:r>
            <a:endParaRPr lang="en-AU" sz="1600" b="0" strike="noStrike" spc="-1">
              <a:latin typeface="Arial"/>
            </a:endParaRPr>
          </a:p>
        </p:txBody>
      </p:sp>
      <p:sp>
        <p:nvSpPr>
          <p:cNvPr id="475"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Aspects of K-NN</a:t>
            </a:r>
            <a:endParaRPr lang="en-AU" sz="2000" b="0" strike="noStrike" spc="-1">
              <a:latin typeface="Arial"/>
            </a:endParaRPr>
          </a:p>
        </p:txBody>
      </p:sp>
      <p:sp>
        <p:nvSpPr>
          <p:cNvPr id="476" name="CustomShape 3"/>
          <p:cNvSpPr/>
          <p:nvPr/>
        </p:nvSpPr>
        <p:spPr>
          <a:xfrm>
            <a:off x="226800" y="111888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Pros:</a:t>
            </a:r>
            <a:endParaRPr lang="en-AU" sz="1600" b="0" strike="noStrike" spc="-1">
              <a:latin typeface="Arial"/>
            </a:endParaRPr>
          </a:p>
        </p:txBody>
      </p:sp>
      <p:sp>
        <p:nvSpPr>
          <p:cNvPr id="477" name="CustomShape 4"/>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478" name="CustomShape 5"/>
          <p:cNvSpPr/>
          <p:nvPr/>
        </p:nvSpPr>
        <p:spPr>
          <a:xfrm>
            <a:off x="255600" y="2718720"/>
            <a:ext cx="6414840" cy="232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Memory-intensive.</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Expensive testing or prediction.</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Tradeoff: Small values of K -&gt; risk of overfitting</a:t>
            </a:r>
            <a:endParaRPr lang="en-AU" sz="1600" b="0" strike="noStrike" spc="-1">
              <a:latin typeface="Arial"/>
            </a:endParaRPr>
          </a:p>
          <a:p>
            <a:pPr>
              <a:lnSpc>
                <a:spcPct val="100000"/>
              </a:lnSpc>
              <a:spcBef>
                <a:spcPts val="320"/>
              </a:spcBef>
              <a:tabLst>
                <a:tab pos="0" algn="l"/>
              </a:tabLst>
            </a:pPr>
            <a:r>
              <a:rPr lang="en-US" sz="1600" b="0" strike="noStrike" spc="-1">
                <a:solidFill>
                  <a:srgbClr val="0F1137"/>
                </a:solidFill>
                <a:latin typeface="Calibri"/>
                <a:ea typeface="DejaVu Sans"/>
              </a:rPr>
              <a:t>		     Higher values of K &gt;- risk of underfitting</a:t>
            </a:r>
            <a:endParaRPr lang="en-AU" sz="1600" b="0" strike="noStrike" spc="-1">
              <a:latin typeface="Arial"/>
            </a:endParaRPr>
          </a:p>
          <a:p>
            <a:pPr marL="343080" indent="-342360">
              <a:lnSpc>
                <a:spcPct val="100000"/>
              </a:lnSpc>
              <a:spcBef>
                <a:spcPts val="320"/>
              </a:spcBef>
              <a:buClr>
                <a:srgbClr val="A40F6C"/>
              </a:buClr>
              <a:buFont typeface="Arial"/>
              <a:buChar char="•"/>
              <a:tabLst>
                <a:tab pos="0" algn="l"/>
              </a:tabLst>
            </a:pPr>
            <a:r>
              <a:rPr lang="en-US" sz="1600" b="0" strike="noStrike" spc="-1">
                <a:solidFill>
                  <a:srgbClr val="0F1137"/>
                </a:solidFill>
                <a:latin typeface="Calibri"/>
                <a:ea typeface="DejaVu Sans"/>
              </a:rPr>
              <a:t>Require a meaningful distance metric.</a:t>
            </a:r>
            <a:endParaRPr lang="en-AU" sz="1600" b="0" strike="noStrike" spc="-1">
              <a:latin typeface="Arial"/>
            </a:endParaRPr>
          </a:p>
          <a:p>
            <a:pPr marL="343080" indent="-342360">
              <a:lnSpc>
                <a:spcPct val="100000"/>
              </a:lnSpc>
              <a:spcBef>
                <a:spcPts val="320"/>
              </a:spcBef>
              <a:buClr>
                <a:srgbClr val="A40F6C"/>
              </a:buClr>
              <a:buFont typeface="Arial"/>
              <a:buChar char="•"/>
              <a:tabLst>
                <a:tab pos="0" algn="l"/>
              </a:tabLst>
            </a:pPr>
            <a:r>
              <a:rPr lang="en-US" sz="1600" b="0" strike="noStrike" spc="-1">
                <a:solidFill>
                  <a:srgbClr val="0F1137"/>
                </a:solidFill>
                <a:latin typeface="Calibri"/>
                <a:ea typeface="DejaVu Sans"/>
              </a:rPr>
              <a:t>Sensitive to skewed datasets (even using variations).</a:t>
            </a:r>
            <a:endParaRPr lang="en-AU" sz="1600" b="0" strike="noStrike" spc="-1">
              <a:latin typeface="Arial"/>
            </a:endParaRPr>
          </a:p>
          <a:p>
            <a:pPr marL="343080" indent="-342360">
              <a:lnSpc>
                <a:spcPct val="100000"/>
              </a:lnSpc>
              <a:spcBef>
                <a:spcPts val="320"/>
              </a:spcBef>
              <a:buClr>
                <a:srgbClr val="A40F6C"/>
              </a:buClr>
              <a:buFont typeface="Arial"/>
              <a:buChar char="•"/>
              <a:tabLst>
                <a:tab pos="0" algn="l"/>
              </a:tabLst>
            </a:pPr>
            <a:r>
              <a:rPr lang="en-US" sz="1600" b="0" strike="noStrike" spc="-1">
                <a:solidFill>
                  <a:srgbClr val="0F1137"/>
                </a:solidFill>
                <a:latin typeface="Calibri"/>
                <a:ea typeface="DejaVu Sans"/>
              </a:rPr>
              <a:t>Course of dimensionality -&gt; usually dimensionality reduction techniques to help.</a:t>
            </a:r>
            <a:endParaRPr lang="en-AU" sz="1600" b="0" strike="noStrike" spc="-1">
              <a:latin typeface="Arial"/>
            </a:endParaRPr>
          </a:p>
        </p:txBody>
      </p:sp>
      <p:sp>
        <p:nvSpPr>
          <p:cNvPr id="479" name="CustomShape 6"/>
          <p:cNvSpPr/>
          <p:nvPr/>
        </p:nvSpPr>
        <p:spPr>
          <a:xfrm>
            <a:off x="255600" y="23763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Cons:</a:t>
            </a:r>
            <a:endParaRPr lang="en-AU" sz="1600" b="0" strike="noStrike" spc="-1">
              <a:latin typeface="Arial"/>
            </a:endParaRPr>
          </a:p>
        </p:txBody>
      </p:sp>
      <p:pic>
        <p:nvPicPr>
          <p:cNvPr id="480" name="Picture 7"/>
          <p:cNvPicPr/>
          <p:nvPr/>
        </p:nvPicPr>
        <p:blipFill>
          <a:blip r:embed="rId2"/>
          <a:stretch/>
        </p:blipFill>
        <p:spPr>
          <a:xfrm>
            <a:off x="6859440" y="2898000"/>
            <a:ext cx="2235240" cy="1919520"/>
          </a:xfrm>
          <a:prstGeom prst="rect">
            <a:avLst/>
          </a:prstGeom>
          <a:ln w="0">
            <a:noFill/>
          </a:ln>
        </p:spPr>
      </p:pic>
      <p:pic>
        <p:nvPicPr>
          <p:cNvPr id="481" name="Picture 8"/>
          <p:cNvPicPr/>
          <p:nvPr/>
        </p:nvPicPr>
        <p:blipFill>
          <a:blip r:embed="rId3"/>
          <a:stretch/>
        </p:blipFill>
        <p:spPr>
          <a:xfrm>
            <a:off x="6859440" y="915120"/>
            <a:ext cx="2208600" cy="1919520"/>
          </a:xfrm>
          <a:prstGeom prst="rect">
            <a:avLst/>
          </a:prstGeom>
          <a:ln w="0">
            <a:noFill/>
          </a:ln>
        </p:spPr>
      </p:pic>
      <p:sp>
        <p:nvSpPr>
          <p:cNvPr id="482" name="CustomShape 7"/>
          <p:cNvSpPr/>
          <p:nvPr/>
        </p:nvSpPr>
        <p:spPr>
          <a:xfrm>
            <a:off x="5244120" y="4932000"/>
            <a:ext cx="4167000" cy="194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Source: https://kevinzakka.github.io/2016/07/13/k-nearest-neighbor/</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483" name="Picture 11" descr="CORE-Skills-ICONS-5.png"/>
          <p:cNvPicPr/>
          <p:nvPr/>
        </p:nvPicPr>
        <p:blipFill>
          <a:blip r:embed="rId4"/>
          <a:stretch/>
        </p:blipFill>
        <p:spPr>
          <a:xfrm>
            <a:off x="236160" y="18360"/>
            <a:ext cx="873360" cy="873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48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CustomShape 1"/>
          <p:cNvSpPr/>
          <p:nvPr/>
        </p:nvSpPr>
        <p:spPr>
          <a:xfrm>
            <a:off x="226800" y="1181520"/>
            <a:ext cx="8564760" cy="36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200000"/>
              </a:lnSpc>
              <a:spcBef>
                <a:spcPts val="300"/>
              </a:spcBef>
              <a:buClr>
                <a:srgbClr val="A40F6C"/>
              </a:buClr>
              <a:buFont typeface="Arial"/>
              <a:buChar char="•"/>
            </a:pPr>
            <a:r>
              <a:rPr lang="en-US" sz="1500" b="0" strike="noStrike" spc="-1">
                <a:solidFill>
                  <a:srgbClr val="0F1137"/>
                </a:solidFill>
                <a:latin typeface="Calibri"/>
              </a:rPr>
              <a:t>No assumptions about structure of the data.</a:t>
            </a:r>
            <a:endParaRPr lang="en-AU" sz="1500" b="0" strike="noStrike" spc="-1">
              <a:latin typeface="Arial"/>
            </a:endParaRPr>
          </a:p>
          <a:p>
            <a:pPr marL="343080" indent="-342360">
              <a:lnSpc>
                <a:spcPct val="200000"/>
              </a:lnSpc>
              <a:spcBef>
                <a:spcPts val="300"/>
              </a:spcBef>
              <a:buClr>
                <a:srgbClr val="A40F6C"/>
              </a:buClr>
              <a:buFont typeface="Arial"/>
              <a:buChar char="•"/>
            </a:pPr>
            <a:r>
              <a:rPr lang="en-US" sz="1500" b="0" strike="noStrike" spc="-1">
                <a:solidFill>
                  <a:srgbClr val="0F1137"/>
                </a:solidFill>
                <a:latin typeface="Calibri"/>
              </a:rPr>
              <a:t>Retrieval of similar items – but no learning/knowledge.</a:t>
            </a:r>
            <a:endParaRPr lang="en-AU" sz="1500" b="0" strike="noStrike" spc="-1">
              <a:latin typeface="Arial"/>
            </a:endParaRPr>
          </a:p>
          <a:p>
            <a:pPr marL="343080" indent="-342360">
              <a:lnSpc>
                <a:spcPct val="200000"/>
              </a:lnSpc>
              <a:spcBef>
                <a:spcPts val="300"/>
              </a:spcBef>
              <a:buClr>
                <a:srgbClr val="A40F6C"/>
              </a:buClr>
              <a:buFont typeface="Arial"/>
              <a:buChar char="•"/>
            </a:pPr>
            <a:r>
              <a:rPr lang="en-US" sz="1500" b="0" strike="noStrike" spc="-1">
                <a:solidFill>
                  <a:srgbClr val="0F1137"/>
                </a:solidFill>
                <a:latin typeface="Calibri"/>
              </a:rPr>
              <a:t>Works well when the density of the feature space in any point is fairly high. </a:t>
            </a:r>
            <a:endParaRPr lang="en-AU" sz="1500" b="0" strike="noStrike" spc="-1">
              <a:latin typeface="Arial"/>
            </a:endParaRPr>
          </a:p>
          <a:p>
            <a:pPr marL="343080" indent="-342360">
              <a:lnSpc>
                <a:spcPct val="200000"/>
              </a:lnSpc>
              <a:spcBef>
                <a:spcPts val="300"/>
              </a:spcBef>
              <a:buClr>
                <a:srgbClr val="A40F6C"/>
              </a:buClr>
              <a:buFont typeface="Arial"/>
              <a:buChar char="•"/>
            </a:pPr>
            <a:r>
              <a:rPr lang="en-US" sz="1500" b="0" strike="noStrike" spc="-1">
                <a:solidFill>
                  <a:srgbClr val="0F1137"/>
                </a:solidFill>
                <a:latin typeface="Calibri"/>
              </a:rPr>
              <a:t>Sufficient domain knowledge should be available – this helps to define a meaningful distance metric. </a:t>
            </a:r>
            <a:endParaRPr lang="en-AU" sz="1500" b="0" strike="noStrike" spc="-1">
              <a:latin typeface="Arial"/>
            </a:endParaRPr>
          </a:p>
          <a:p>
            <a:pPr marL="343080" indent="-342360">
              <a:lnSpc>
                <a:spcPct val="200000"/>
              </a:lnSpc>
              <a:spcBef>
                <a:spcPts val="300"/>
              </a:spcBef>
              <a:buClr>
                <a:srgbClr val="A40F6C"/>
              </a:buClr>
              <a:buFont typeface="Arial"/>
              <a:buChar char="•"/>
            </a:pPr>
            <a:r>
              <a:rPr lang="en-US" sz="1500" b="0" strike="noStrike" spc="-1">
                <a:solidFill>
                  <a:srgbClr val="0F1137"/>
                </a:solidFill>
                <a:latin typeface="Calibri"/>
              </a:rPr>
              <a:t>Noise and outliers may have negative effect.</a:t>
            </a:r>
            <a:endParaRPr lang="en-AU" sz="1500" b="0" strike="noStrike" spc="-1">
              <a:latin typeface="Arial"/>
            </a:endParaRPr>
          </a:p>
          <a:p>
            <a:pPr marL="343080" indent="-342360">
              <a:lnSpc>
                <a:spcPct val="200000"/>
              </a:lnSpc>
              <a:spcBef>
                <a:spcPts val="300"/>
              </a:spcBef>
              <a:buClr>
                <a:srgbClr val="A40F6C"/>
              </a:buClr>
              <a:buFont typeface="Arial"/>
              <a:buChar char="•"/>
            </a:pPr>
            <a:r>
              <a:rPr lang="en-US" sz="1500" b="1" strike="noStrike" spc="-1">
                <a:solidFill>
                  <a:srgbClr val="0F1137"/>
                </a:solidFill>
                <a:latin typeface="Calibri"/>
              </a:rPr>
              <a:t>Feature normalization </a:t>
            </a:r>
            <a:r>
              <a:rPr lang="en-US" sz="1500" b="0" strike="noStrike" spc="-1">
                <a:solidFill>
                  <a:srgbClr val="0F1137"/>
                </a:solidFill>
                <a:latin typeface="Calibri"/>
              </a:rPr>
              <a:t>is important -&gt; the larger the scale the larger the influence of the feature. </a:t>
            </a:r>
            <a:endParaRPr lang="en-AU" sz="1500" b="0" strike="noStrike" spc="-1">
              <a:latin typeface="Arial"/>
            </a:endParaRPr>
          </a:p>
          <a:p>
            <a:pPr>
              <a:lnSpc>
                <a:spcPct val="100000"/>
              </a:lnSpc>
              <a:spcBef>
                <a:spcPts val="300"/>
              </a:spcBef>
            </a:pPr>
            <a:endParaRPr lang="en-AU" sz="1500" b="0" strike="noStrike" spc="-1">
              <a:latin typeface="Arial"/>
            </a:endParaRPr>
          </a:p>
          <a:p>
            <a:pPr>
              <a:lnSpc>
                <a:spcPct val="100000"/>
              </a:lnSpc>
              <a:spcBef>
                <a:spcPts val="300"/>
              </a:spcBef>
            </a:pPr>
            <a:endParaRPr lang="en-AU" sz="1500" b="0" strike="noStrike" spc="-1">
              <a:latin typeface="Arial"/>
            </a:endParaRPr>
          </a:p>
        </p:txBody>
      </p:sp>
      <p:sp>
        <p:nvSpPr>
          <p:cNvPr id="485"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Aspects of K-NN (Cont.)</a:t>
            </a:r>
            <a:endParaRPr lang="en-AU" sz="2000" b="0" strike="noStrike" spc="-1">
              <a:latin typeface="Arial"/>
            </a:endParaRPr>
          </a:p>
        </p:txBody>
      </p:sp>
      <p:sp>
        <p:nvSpPr>
          <p:cNvPr id="486" name="CustomShape 3"/>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487" name="Picture 7" descr="CORE-Skills-ICONS-5.png"/>
          <p:cNvPicPr/>
          <p:nvPr/>
        </p:nvPicPr>
        <p:blipFill>
          <a:blip r:embed="rId2"/>
          <a:stretch/>
        </p:blipFill>
        <p:spPr>
          <a:xfrm>
            <a:off x="236160" y="18360"/>
            <a:ext cx="873360" cy="873360"/>
          </a:xfrm>
          <a:prstGeom prst="rect">
            <a:avLst/>
          </a:prstGeom>
          <a:ln w="0">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CustomShape 1"/>
          <p:cNvSpPr/>
          <p:nvPr/>
        </p:nvSpPr>
        <p:spPr>
          <a:xfrm>
            <a:off x="226800" y="1555560"/>
            <a:ext cx="6949440" cy="73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Irrelevant features increase costs without affecting accuracy.</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Misleading features increase costs and decrease accuracy.</a:t>
            </a: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489"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Aspects of K-NN (Cont.)</a:t>
            </a:r>
            <a:endParaRPr lang="en-AU" sz="2000" b="0" strike="noStrike" spc="-1">
              <a:latin typeface="Arial"/>
            </a:endParaRPr>
          </a:p>
        </p:txBody>
      </p:sp>
      <p:sp>
        <p:nvSpPr>
          <p:cNvPr id="490" name="CustomShape 3"/>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491" name="CustomShape 4"/>
          <p:cNvSpPr/>
          <p:nvPr/>
        </p:nvSpPr>
        <p:spPr>
          <a:xfrm>
            <a:off x="226800" y="1227240"/>
            <a:ext cx="6949440" cy="325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What about feature importance?</a:t>
            </a:r>
            <a:endParaRPr lang="en-AU" sz="1600" b="0" strike="noStrike" spc="-1">
              <a:latin typeface="Arial"/>
            </a:endParaRPr>
          </a:p>
        </p:txBody>
      </p:sp>
      <p:sp>
        <p:nvSpPr>
          <p:cNvPr id="492" name="CustomShape 5"/>
          <p:cNvSpPr/>
          <p:nvPr/>
        </p:nvSpPr>
        <p:spPr>
          <a:xfrm>
            <a:off x="4137480" y="2619000"/>
            <a:ext cx="5624640" cy="1080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tabLst>
                <a:tab pos="0" algn="l"/>
              </a:tabLst>
            </a:pPr>
            <a:r>
              <a:rPr lang="en-US" sz="1600" b="0" strike="noStrike" spc="-1">
                <a:solidFill>
                  <a:srgbClr val="0F1137"/>
                </a:solidFill>
                <a:latin typeface="Calibri"/>
                <a:ea typeface="DejaVu Sans"/>
              </a:rPr>
              <a:t>How to find the weights?</a:t>
            </a:r>
            <a:endParaRPr lang="en-AU" sz="1600" b="0" strike="noStrike" spc="-1">
              <a:latin typeface="Arial"/>
            </a:endParaRPr>
          </a:p>
          <a:p>
            <a:pPr marL="343080" indent="-342360">
              <a:lnSpc>
                <a:spcPct val="100000"/>
              </a:lnSpc>
              <a:spcBef>
                <a:spcPts val="320"/>
              </a:spcBef>
              <a:buClr>
                <a:srgbClr val="A40F6C"/>
              </a:buClr>
              <a:buFont typeface="Arial"/>
              <a:buChar char="•"/>
              <a:tabLst>
                <a:tab pos="0" algn="l"/>
              </a:tabLst>
            </a:pPr>
            <a:r>
              <a:rPr lang="en-US" sz="1600" b="0" strike="noStrike" spc="-1">
                <a:solidFill>
                  <a:srgbClr val="0F1137"/>
                </a:solidFill>
                <a:latin typeface="Calibri"/>
                <a:ea typeface="DejaVu Sans"/>
              </a:rPr>
              <a:t>You have an expert to advice you.</a:t>
            </a:r>
            <a:endParaRPr lang="en-AU" sz="1600" b="0" strike="noStrike" spc="-1">
              <a:latin typeface="Arial"/>
            </a:endParaRPr>
          </a:p>
          <a:p>
            <a:pPr marL="343080" indent="-342360">
              <a:lnSpc>
                <a:spcPct val="100000"/>
              </a:lnSpc>
              <a:spcBef>
                <a:spcPts val="320"/>
              </a:spcBef>
              <a:buClr>
                <a:srgbClr val="A40F6C"/>
              </a:buClr>
              <a:buFont typeface="Arial"/>
              <a:buChar char="•"/>
              <a:tabLst>
                <a:tab pos="0" algn="l"/>
              </a:tabLst>
            </a:pPr>
            <a:r>
              <a:rPr lang="en-US" sz="1600" b="0" strike="noStrike" spc="-1">
                <a:solidFill>
                  <a:srgbClr val="0F1137"/>
                </a:solidFill>
                <a:latin typeface="Calibri"/>
                <a:ea typeface="DejaVu Sans"/>
              </a:rPr>
              <a:t>Or, rely on ML!</a:t>
            </a: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p:txBody>
      </p:sp>
      <p:sp>
        <p:nvSpPr>
          <p:cNvPr id="493" name="CustomShape 6"/>
          <p:cNvSpPr/>
          <p:nvPr/>
        </p:nvSpPr>
        <p:spPr>
          <a:xfrm>
            <a:off x="226800" y="2290680"/>
            <a:ext cx="6949440" cy="327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Attribute-weighted K-NN</a:t>
            </a:r>
            <a:endParaRPr lang="en-AU" sz="1600" b="0" strike="noStrike" spc="-1">
              <a:latin typeface="Arial"/>
            </a:endParaRPr>
          </a:p>
        </p:txBody>
      </p:sp>
      <mc:AlternateContent xmlns:mc="http://schemas.openxmlformats.org/markup-compatibility/2006" xmlns:a14="http://schemas.microsoft.com/office/drawing/2010/main">
        <mc:Choice Requires="a14">
          <p:sp>
            <p:nvSpPr>
              <p:cNvPr id="494" name="Formula 7"/>
              <p:cNvSpPr txBox="1"/>
              <p:nvPr/>
            </p:nvSpPr>
            <p:spPr>
              <a:xfrm>
                <a:off x="0" y="2765160"/>
                <a:ext cx="4214160" cy="100764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𝑑𝑖𝑠𝑡</m:t>
                          </m:r>
                        </m:e>
                        <m:sub>
                          <m:r>
                            <a:rPr>
                              <a:latin typeface="Cambria Math" panose="02040503050406030204" pitchFamily="18" charset="0"/>
                            </a:rPr>
                            <m:t>𝑤</m:t>
                          </m:r>
                        </m:sub>
                      </m:sSub>
                      <m:d>
                        <m:dPr>
                          <m:ctrlPr>
                            <a:rPr i="1">
                              <a:latin typeface="Cambria Math" panose="02040503050406030204" pitchFamily="18" charset="0"/>
                            </a:rPr>
                          </m:ctrlPr>
                        </m:dPr>
                        <m:e>
                          <m:r>
                            <a:rPr>
                              <a:latin typeface="Cambria Math" panose="02040503050406030204" pitchFamily="18" charset="0"/>
                            </a:rPr>
                            <m:t>𝑥</m:t>
                          </m:r>
                          <m:r>
                            <a:rPr>
                              <a:latin typeface="Cambria Math" panose="02040503050406030204" pitchFamily="18" charset="0"/>
                            </a:rPr>
                            <m:t>,</m:t>
                          </m:r>
                          <m:r>
                            <a:rPr>
                              <a:latin typeface="Cambria Math" panose="02040503050406030204" pitchFamily="18" charset="0"/>
                            </a:rPr>
                            <m:t>𝑦</m:t>
                          </m:r>
                        </m:e>
                      </m:d>
                      <m:r>
                        <a:rPr>
                          <a:latin typeface="Cambria Math" panose="02040503050406030204" pitchFamily="18" charset="0"/>
                        </a:rPr>
                        <m:t>=</m:t>
                      </m:r>
                      <m:nary>
                        <m:naryPr>
                          <m:chr m:val="∑"/>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𝑚</m:t>
                          </m:r>
                        </m:sup>
                        <m:e>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𝑖</m:t>
                                  </m:r>
                                </m:sub>
                              </m:sSub>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e>
                              </m:d>
                            </m:e>
                            <m:sup>
                              <m:r>
                                <a:rPr>
                                  <a:latin typeface="Cambria Math" panose="02040503050406030204" pitchFamily="18" charset="0"/>
                                </a:rPr>
                                <m:t>2</m:t>
                              </m:r>
                            </m:sup>
                          </m:sSup>
                        </m:e>
                      </m:nary>
                    </m:oMath>
                  </m:oMathPara>
                </a14:m>
                <a:endParaRPr/>
              </a:p>
            </p:txBody>
          </p:sp>
        </mc:Choice>
        <mc:Fallback xmlns:p15="http://schemas.microsoft.com/office/powerpoint/2012/main" xmlns:p14="http://schemas.microsoft.com/office/powerpoint/2010/main" xmlns=""/>
      </mc:AlternateContent>
      <p:sp>
        <p:nvSpPr>
          <p:cNvPr id="495" name="CustomShape 8"/>
          <p:cNvSpPr/>
          <p:nvPr/>
        </p:nvSpPr>
        <p:spPr>
          <a:xfrm>
            <a:off x="226800" y="4052880"/>
            <a:ext cx="6949440" cy="73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Approximate Nearest Neighbor (k-d trees).</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Locality sensitive hashing (LSH) – for higher dimensions.</a:t>
            </a: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496" name="CustomShape 9"/>
          <p:cNvSpPr/>
          <p:nvPr/>
        </p:nvSpPr>
        <p:spPr>
          <a:xfrm>
            <a:off x="226800" y="3724560"/>
            <a:ext cx="6949440" cy="325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Optimized data structures and implementations:</a:t>
            </a:r>
            <a:endParaRPr lang="en-AU" sz="1600" b="0" strike="noStrike" spc="-1">
              <a:latin typeface="Arial"/>
            </a:endParaRPr>
          </a:p>
          <a:p>
            <a:pPr>
              <a:lnSpc>
                <a:spcPct val="100000"/>
              </a:lnSpc>
              <a:spcBef>
                <a:spcPts val="320"/>
              </a:spcBef>
              <a:tabLst>
                <a:tab pos="0" algn="l"/>
              </a:tabLst>
            </a:pPr>
            <a:endParaRPr lang="en-AU" sz="1600" b="0" strike="noStrike" spc="-1">
              <a:latin typeface="Arial"/>
            </a:endParaRPr>
          </a:p>
        </p:txBody>
      </p:sp>
      <p:pic>
        <p:nvPicPr>
          <p:cNvPr id="497" name="Picture 13" descr="CORE-Skills-ICONS-5.png"/>
          <p:cNvPicPr/>
          <p:nvPr/>
        </p:nvPicPr>
        <p:blipFill>
          <a:blip r:embed="rId2"/>
          <a:stretch/>
        </p:blipFill>
        <p:spPr>
          <a:xfrm>
            <a:off x="236160" y="18360"/>
            <a:ext cx="873360" cy="873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K-NN - Exercise</a:t>
            </a:r>
            <a:endParaRPr lang="en-AU" sz="2000" b="0" strike="noStrike" spc="-1">
              <a:latin typeface="Arial"/>
            </a:endParaRPr>
          </a:p>
        </p:txBody>
      </p:sp>
      <p:sp>
        <p:nvSpPr>
          <p:cNvPr id="499"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500" name="CustomShape 3"/>
          <p:cNvSpPr/>
          <p:nvPr/>
        </p:nvSpPr>
        <p:spPr>
          <a:xfrm>
            <a:off x="596880" y="1321200"/>
            <a:ext cx="6949440" cy="325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A40F6C"/>
                </a:solidFill>
                <a:latin typeface="Calibri"/>
                <a:ea typeface="DejaVu Sans"/>
              </a:rPr>
              <a:t>Exercise</a:t>
            </a:r>
            <a:endParaRPr lang="en-AU" sz="2000" b="0" strike="noStrike" spc="-1">
              <a:latin typeface="Arial"/>
            </a:endParaRPr>
          </a:p>
        </p:txBody>
      </p:sp>
      <p:pic>
        <p:nvPicPr>
          <p:cNvPr id="501" name="Picture 13" descr="CORE-Skills-ICONS-5.png"/>
          <p:cNvPicPr/>
          <p:nvPr/>
        </p:nvPicPr>
        <p:blipFill>
          <a:blip r:embed="rId2"/>
          <a:stretch/>
        </p:blipFill>
        <p:spPr>
          <a:xfrm>
            <a:off x="236160" y="18360"/>
            <a:ext cx="873360" cy="873360"/>
          </a:xfrm>
          <a:prstGeom prst="rect">
            <a:avLst/>
          </a:prstGeom>
          <a:ln w="0">
            <a:noFill/>
          </a:ln>
        </p:spPr>
      </p:pic>
      <p:sp>
        <p:nvSpPr>
          <p:cNvPr id="502" name="CustomShape 4"/>
          <p:cNvSpPr/>
          <p:nvPr/>
        </p:nvSpPr>
        <p:spPr>
          <a:xfrm>
            <a:off x="226800" y="1825920"/>
            <a:ext cx="8829360" cy="150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200000"/>
              </a:lnSpc>
              <a:spcBef>
                <a:spcPts val="320"/>
              </a:spcBef>
              <a:buClr>
                <a:srgbClr val="A40F6C"/>
              </a:buClr>
              <a:buFont typeface="Arial"/>
              <a:buChar char="•"/>
            </a:pPr>
            <a:r>
              <a:rPr lang="en-US" sz="1600" b="0" strike="noStrike" spc="-1">
                <a:solidFill>
                  <a:srgbClr val="0F1137"/>
                </a:solidFill>
                <a:latin typeface="Calibri"/>
              </a:rPr>
              <a:t>Open </a:t>
            </a:r>
            <a:r>
              <a:rPr lang="en-US" sz="1600" b="0" u="sng" strike="noStrike" spc="-1">
                <a:solidFill>
                  <a:srgbClr val="0000FF"/>
                </a:solidFill>
                <a:uFillTx/>
                <a:latin typeface="Calibri"/>
                <a:hlinkClick r:id="rId3"/>
              </a:rPr>
              <a:t>am1-iron-ore-dataset.ipynb</a:t>
            </a:r>
            <a:r>
              <a:rPr lang="en-US" sz="1600" b="0" strike="noStrike" spc="-1">
                <a:solidFill>
                  <a:srgbClr val="0F1137"/>
                </a:solidFill>
                <a:latin typeface="Calibri"/>
              </a:rPr>
              <a:t> and go through the the exercises related to the KNN classification.</a:t>
            </a:r>
            <a:endParaRPr lang="en-AU" sz="1600" b="0" strike="noStrike" spc="-1">
              <a:latin typeface="Arial"/>
            </a:endParaRPr>
          </a:p>
          <a:p>
            <a:pPr>
              <a:lnSpc>
                <a:spcPct val="100000"/>
              </a:lnSpc>
              <a:spcBef>
                <a:spcPts val="300"/>
              </a:spcBef>
            </a:pPr>
            <a:endParaRPr lang="en-AU" sz="16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Decision Trees</a:t>
            </a:r>
            <a:endParaRPr lang="en-AU" sz="2000" b="0" strike="noStrike" spc="-1">
              <a:latin typeface="Arial"/>
            </a:endParaRPr>
          </a:p>
        </p:txBody>
      </p:sp>
      <p:sp>
        <p:nvSpPr>
          <p:cNvPr id="504"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505" name="Picture 7"/>
          <p:cNvPicPr/>
          <p:nvPr/>
        </p:nvPicPr>
        <p:blipFill>
          <a:blip r:embed="rId2"/>
          <a:stretch/>
        </p:blipFill>
        <p:spPr>
          <a:xfrm>
            <a:off x="6548040" y="194760"/>
            <a:ext cx="2425680" cy="2425680"/>
          </a:xfrm>
          <a:prstGeom prst="rect">
            <a:avLst/>
          </a:prstGeom>
          <a:ln w="0">
            <a:noFill/>
          </a:ln>
        </p:spPr>
      </p:pic>
      <p:sp>
        <p:nvSpPr>
          <p:cNvPr id="506" name="CustomShape 3"/>
          <p:cNvSpPr/>
          <p:nvPr/>
        </p:nvSpPr>
        <p:spPr>
          <a:xfrm>
            <a:off x="2044800" y="4926960"/>
            <a:ext cx="71906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Sources: Fundamentals of Machine Learning for Predictive Data Analytics, Cap. 4; Hands on Machine Learning with Scikit-Learn and TensorFlow, Cap. 6</a:t>
            </a:r>
            <a:endParaRPr lang="en-AU" sz="900" b="0" strike="noStrike" spc="-1">
              <a:latin typeface="Arial"/>
            </a:endParaRPr>
          </a:p>
        </p:txBody>
      </p:sp>
      <p:pic>
        <p:nvPicPr>
          <p:cNvPr id="507" name="Picture 10" descr="CORE-Skills-ICONS-5.png"/>
          <p:cNvPicPr/>
          <p:nvPr/>
        </p:nvPicPr>
        <p:blipFill>
          <a:blip r:embed="rId3"/>
          <a:stretch/>
        </p:blipFill>
        <p:spPr>
          <a:xfrm>
            <a:off x="236160" y="18360"/>
            <a:ext cx="873360" cy="873360"/>
          </a:xfrm>
          <a:prstGeom prst="rect">
            <a:avLst/>
          </a:prstGeom>
          <a:ln w="0">
            <a:noFill/>
          </a:ln>
        </p:spPr>
      </p:pic>
      <p:pic>
        <p:nvPicPr>
          <p:cNvPr id="508" name="Picture 12"/>
          <p:cNvPicPr/>
          <p:nvPr/>
        </p:nvPicPr>
        <p:blipFill>
          <a:blip r:embed="rId4"/>
          <a:stretch/>
        </p:blipFill>
        <p:spPr>
          <a:xfrm>
            <a:off x="478800" y="1407960"/>
            <a:ext cx="5464080" cy="1625760"/>
          </a:xfrm>
          <a:prstGeom prst="rect">
            <a:avLst/>
          </a:prstGeom>
          <a:ln w="0">
            <a:noFill/>
          </a:ln>
        </p:spPr>
      </p:pic>
      <p:pic>
        <p:nvPicPr>
          <p:cNvPr id="509" name="Picture 13"/>
          <p:cNvPicPr/>
          <p:nvPr/>
        </p:nvPicPr>
        <p:blipFill>
          <a:blip r:embed="rId5"/>
          <a:stretch/>
        </p:blipFill>
        <p:spPr>
          <a:xfrm>
            <a:off x="478800" y="3198240"/>
            <a:ext cx="4135320" cy="1517760"/>
          </a:xfrm>
          <a:prstGeom prst="rect">
            <a:avLst/>
          </a:prstGeom>
          <a:ln w="0">
            <a:noFill/>
          </a:ln>
        </p:spPr>
      </p:pic>
      <p:sp>
        <p:nvSpPr>
          <p:cNvPr id="510" name="CustomShape 4"/>
          <p:cNvSpPr/>
          <p:nvPr/>
        </p:nvSpPr>
        <p:spPr>
          <a:xfrm>
            <a:off x="4862160" y="3250440"/>
            <a:ext cx="2628360" cy="6386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A40F6C"/>
                </a:solidFill>
                <a:latin typeface="Calibri"/>
                <a:ea typeface="DejaVu Sans"/>
              </a:rPr>
              <a:t>Someone picked </a:t>
            </a:r>
            <a:r>
              <a:rPr lang="en-US" sz="1800" b="1" strike="noStrike" spc="-1">
                <a:solidFill>
                  <a:srgbClr val="A40F6C"/>
                </a:solidFill>
                <a:latin typeface="Calibri"/>
                <a:ea typeface="DejaVu Sans"/>
              </a:rPr>
              <a:t>Brian</a:t>
            </a:r>
            <a:r>
              <a:rPr lang="en-US" sz="1800" b="0" strike="noStrike" spc="-1">
                <a:solidFill>
                  <a:srgbClr val="A40F6C"/>
                </a:solidFill>
                <a:latin typeface="Calibri"/>
                <a:ea typeface="DejaVu Sans"/>
              </a:rPr>
              <a:t>. </a:t>
            </a:r>
            <a:endParaRPr lang="en-AU" sz="1800" b="0" strike="noStrike" spc="-1">
              <a:latin typeface="Arial"/>
            </a:endParaRPr>
          </a:p>
          <a:p>
            <a:pPr>
              <a:lnSpc>
                <a:spcPct val="100000"/>
              </a:lnSpc>
            </a:pPr>
            <a:r>
              <a:rPr lang="en-US" sz="1800" b="0" strike="noStrike" spc="-1">
                <a:solidFill>
                  <a:srgbClr val="A40F6C"/>
                </a:solidFill>
                <a:latin typeface="Calibri"/>
                <a:ea typeface="DejaVu Sans"/>
              </a:rPr>
              <a:t>What should you ask first?</a:t>
            </a:r>
            <a:endParaRPr lang="en-AU" sz="1800" b="0" strike="noStrike" spc="-1">
              <a:latin typeface="Arial"/>
            </a:endParaRPr>
          </a:p>
        </p:txBody>
      </p:sp>
      <p:sp>
        <p:nvSpPr>
          <p:cNvPr id="511" name="CustomShape 5"/>
          <p:cNvSpPr/>
          <p:nvPr/>
        </p:nvSpPr>
        <p:spPr>
          <a:xfrm>
            <a:off x="4867560" y="3972960"/>
            <a:ext cx="3373560" cy="6386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360">
              <a:lnSpc>
                <a:spcPct val="100000"/>
              </a:lnSpc>
              <a:buClr>
                <a:srgbClr val="000000"/>
              </a:buClr>
              <a:buFont typeface="StarSymbol"/>
              <a:buAutoNum type="arabicPeriod"/>
            </a:pPr>
            <a:r>
              <a:rPr lang="en-US" sz="1800" b="0" strike="noStrike" spc="-1">
                <a:solidFill>
                  <a:srgbClr val="000000"/>
                </a:solidFill>
                <a:latin typeface="Calibri"/>
                <a:ea typeface="DejaVu Sans"/>
              </a:rPr>
              <a:t>Is it a man?</a:t>
            </a:r>
            <a:endParaRPr lang="en-AU" sz="1800" b="0" strike="noStrike" spc="-1">
              <a:latin typeface="Arial"/>
            </a:endParaRPr>
          </a:p>
          <a:p>
            <a:pPr marL="343080" indent="-342360">
              <a:lnSpc>
                <a:spcPct val="100000"/>
              </a:lnSpc>
              <a:buClr>
                <a:srgbClr val="000000"/>
              </a:buClr>
              <a:buFont typeface="StarSymbol"/>
              <a:buAutoNum type="arabicPeriod"/>
            </a:pPr>
            <a:r>
              <a:rPr lang="en-US" sz="1800" b="0" strike="noStrike" spc="-1">
                <a:solidFill>
                  <a:srgbClr val="000000"/>
                </a:solidFill>
                <a:latin typeface="Calibri"/>
                <a:ea typeface="DejaVu Sans"/>
              </a:rPr>
              <a:t>Does the person wear glasses?</a:t>
            </a:r>
            <a:endParaRPr lang="en-AU"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0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510"/>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1605600" y="1559520"/>
            <a:ext cx="7170480" cy="112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456480">
              <a:lnSpc>
                <a:spcPct val="100000"/>
              </a:lnSpc>
              <a:spcBef>
                <a:spcPts val="281"/>
              </a:spcBef>
              <a:buClr>
                <a:srgbClr val="FFFFFF"/>
              </a:buClr>
              <a:buFont typeface="Calibri"/>
              <a:buAutoNum type="arabicPeriod"/>
            </a:pPr>
            <a:r>
              <a:rPr lang="en-US" sz="1400" b="0" strike="noStrike" spc="-1">
                <a:solidFill>
                  <a:srgbClr val="FFFFFF"/>
                </a:solidFill>
                <a:latin typeface="Calibri"/>
              </a:rPr>
              <a:t>Introduce fundamental concepts of supervised ML and what are the crucial steps in an end-to-end machine learning strategy from data. </a:t>
            </a:r>
            <a:endParaRPr lang="en-AU" sz="1400" b="0" strike="noStrike" spc="-1">
              <a:latin typeface="Arial"/>
            </a:endParaRPr>
          </a:p>
          <a:p>
            <a:pPr marL="457200" indent="-456480">
              <a:lnSpc>
                <a:spcPct val="100000"/>
              </a:lnSpc>
              <a:spcBef>
                <a:spcPts val="281"/>
              </a:spcBef>
              <a:buClr>
                <a:srgbClr val="FFFFFF"/>
              </a:buClr>
              <a:buFont typeface="Calibri"/>
              <a:buAutoNum type="arabicPeriod"/>
            </a:pPr>
            <a:r>
              <a:rPr lang="en-US" sz="1400" b="0" strike="noStrike" spc="-1">
                <a:solidFill>
                  <a:srgbClr val="FFFFFF"/>
                </a:solidFill>
                <a:latin typeface="Calibri"/>
              </a:rPr>
              <a:t>Explore traditional supervised classification techniques and the evaluation metrics for error analysis. </a:t>
            </a:r>
            <a:endParaRPr lang="en-AU" sz="1400" b="0" strike="noStrike" spc="-1">
              <a:latin typeface="Arial"/>
            </a:endParaRPr>
          </a:p>
          <a:p>
            <a:pPr marL="457200" indent="-456480">
              <a:lnSpc>
                <a:spcPct val="100000"/>
              </a:lnSpc>
              <a:spcBef>
                <a:spcPts val="281"/>
              </a:spcBef>
              <a:buClr>
                <a:srgbClr val="FFFFFF"/>
              </a:buClr>
              <a:buFont typeface="Calibri"/>
              <a:buAutoNum type="arabicPeriod"/>
            </a:pPr>
            <a:r>
              <a:rPr lang="en-US" sz="1400" b="0" strike="noStrike" spc="-1">
                <a:solidFill>
                  <a:srgbClr val="FFFFFF"/>
                </a:solidFill>
                <a:latin typeface="Calibri"/>
              </a:rPr>
              <a:t>Introduce open-source toolboxes and packages that can be applied to mining/energy data.</a:t>
            </a:r>
            <a:endParaRPr lang="en-AU" sz="1400" b="0" strike="noStrike" spc="-1">
              <a:latin typeface="Arial"/>
            </a:endParaRPr>
          </a:p>
        </p:txBody>
      </p:sp>
      <p:sp>
        <p:nvSpPr>
          <p:cNvPr id="217" name="CustomShape 2"/>
          <p:cNvSpPr/>
          <p:nvPr/>
        </p:nvSpPr>
        <p:spPr>
          <a:xfrm>
            <a:off x="5191200" y="228960"/>
            <a:ext cx="1837440" cy="52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8</a:t>
            </a:r>
            <a:endParaRPr lang="en-AU" sz="2000" b="0" strike="noStrike" spc="-1">
              <a:latin typeface="Arial"/>
            </a:endParaRPr>
          </a:p>
        </p:txBody>
      </p:sp>
      <p:sp>
        <p:nvSpPr>
          <p:cNvPr id="218" name="CustomShape 3"/>
          <p:cNvSpPr/>
          <p:nvPr/>
        </p:nvSpPr>
        <p:spPr>
          <a:xfrm>
            <a:off x="1605600" y="3517920"/>
            <a:ext cx="6949440" cy="150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72000"/>
          </a:bodyPr>
          <a:lstStyle/>
          <a:p>
            <a:pPr marL="457200" indent="-456480">
              <a:lnSpc>
                <a:spcPct val="100000"/>
              </a:lnSpc>
              <a:spcBef>
                <a:spcPts val="320"/>
              </a:spcBef>
              <a:buClr>
                <a:srgbClr val="FFFFFF"/>
              </a:buClr>
              <a:buFont typeface="Calibri"/>
              <a:buAutoNum type="arabicPeriod"/>
            </a:pPr>
            <a:r>
              <a:rPr lang="en-US" sz="1600" b="0" strike="noStrike" spc="-1">
                <a:solidFill>
                  <a:srgbClr val="FFFFFF"/>
                </a:solidFill>
                <a:latin typeface="Calibri"/>
              </a:rPr>
              <a:t>Understand the key steps to develop a machine learning investigation from data. </a:t>
            </a:r>
            <a:endParaRPr lang="en-AU" sz="1600" b="0" strike="noStrike" spc="-1">
              <a:latin typeface="Arial"/>
            </a:endParaRPr>
          </a:p>
          <a:p>
            <a:pPr marL="457200" indent="-456480">
              <a:lnSpc>
                <a:spcPct val="100000"/>
              </a:lnSpc>
              <a:spcBef>
                <a:spcPts val="320"/>
              </a:spcBef>
              <a:buClr>
                <a:srgbClr val="FFFFFF"/>
              </a:buClr>
              <a:buFont typeface="Calibri"/>
              <a:buAutoNum type="arabicPeriod"/>
            </a:pPr>
            <a:r>
              <a:rPr lang="en-US" sz="1600" b="0" strike="noStrike" spc="-1">
                <a:solidFill>
                  <a:srgbClr val="FFFFFF"/>
                </a:solidFill>
                <a:latin typeface="Calibri"/>
              </a:rPr>
              <a:t>Understand how to evaluate, validate and prevent problems such as overfitting and underfitting. </a:t>
            </a:r>
            <a:endParaRPr lang="en-AU" sz="1600" b="0" strike="noStrike" spc="-1">
              <a:latin typeface="Arial"/>
            </a:endParaRPr>
          </a:p>
          <a:p>
            <a:pPr marL="457200" indent="-456480">
              <a:lnSpc>
                <a:spcPct val="100000"/>
              </a:lnSpc>
              <a:spcBef>
                <a:spcPts val="320"/>
              </a:spcBef>
              <a:buClr>
                <a:srgbClr val="FFFFFF"/>
              </a:buClr>
              <a:buFont typeface="Calibri"/>
              <a:buAutoNum type="arabicPeriod"/>
            </a:pPr>
            <a:r>
              <a:rPr lang="en-US" sz="1600" b="0" strike="noStrike" spc="-1">
                <a:solidFill>
                  <a:srgbClr val="FFFFFF"/>
                </a:solidFill>
                <a:latin typeface="Calibri"/>
              </a:rPr>
              <a:t>Understand which techniques are best suited for a ML problem and how to design the learning model. </a:t>
            </a:r>
            <a:endParaRPr lang="en-AU" sz="1600" b="0" strike="noStrike" spc="-1">
              <a:latin typeface="Arial"/>
            </a:endParaRPr>
          </a:p>
          <a:p>
            <a:pPr marL="457200" indent="-456480">
              <a:lnSpc>
                <a:spcPct val="100000"/>
              </a:lnSpc>
              <a:spcBef>
                <a:spcPts val="320"/>
              </a:spcBef>
              <a:buClr>
                <a:srgbClr val="FFFFFF"/>
              </a:buClr>
              <a:buFont typeface="Calibri"/>
              <a:buAutoNum type="arabicPeriod"/>
            </a:pPr>
            <a:r>
              <a:rPr lang="en-US" sz="1600" b="0" strike="noStrike" spc="-1">
                <a:solidFill>
                  <a:srgbClr val="FFFFFF"/>
                </a:solidFill>
                <a:latin typeface="Calibri"/>
              </a:rPr>
              <a:t>Understand the advantages and disadvantages for the techniques to select the correct type of model given available data.</a:t>
            </a:r>
            <a:endParaRPr lang="en-AU" sz="1600" b="0" strike="noStrike" spc="-1">
              <a:latin typeface="Arial"/>
            </a:endParaRPr>
          </a:p>
          <a:p>
            <a:pPr>
              <a:lnSpc>
                <a:spcPct val="100000"/>
              </a:lnSpc>
              <a:spcBef>
                <a:spcPts val="320"/>
              </a:spcBef>
            </a:pPr>
            <a:endParaRPr lang="en-AU" sz="1600" b="0" strike="noStrike" spc="-1">
              <a:latin typeface="Arial"/>
            </a:endParaRPr>
          </a:p>
        </p:txBody>
      </p:sp>
      <p:pic>
        <p:nvPicPr>
          <p:cNvPr id="219" name="Picture 6" descr="CORE-Skills-ICONS-5.png"/>
          <p:cNvPicPr/>
          <p:nvPr/>
        </p:nvPicPr>
        <p:blipFill>
          <a:blip r:embed="rId2"/>
          <a:stretch/>
        </p:blipFill>
        <p:spPr>
          <a:xfrm>
            <a:off x="250920" y="45720"/>
            <a:ext cx="873360" cy="873360"/>
          </a:xfrm>
          <a:prstGeom prst="rect">
            <a:avLst/>
          </a:prstGeom>
          <a:ln w="0">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Decision Trees (Cont.)</a:t>
            </a:r>
            <a:endParaRPr lang="en-AU" sz="2000" b="0" strike="noStrike" spc="-1">
              <a:latin typeface="Arial"/>
            </a:endParaRPr>
          </a:p>
        </p:txBody>
      </p:sp>
      <p:sp>
        <p:nvSpPr>
          <p:cNvPr id="513" name="CustomShape 2"/>
          <p:cNvSpPr/>
          <p:nvPr/>
        </p:nvSpPr>
        <p:spPr>
          <a:xfrm>
            <a:off x="75960" y="1244520"/>
            <a:ext cx="434448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“Does the person wear glasses?”</a:t>
            </a:r>
            <a:endParaRPr lang="en-AU" sz="1600" b="0" strike="noStrike" spc="-1">
              <a:latin typeface="Arial"/>
            </a:endParaRPr>
          </a:p>
        </p:txBody>
      </p:sp>
      <p:sp>
        <p:nvSpPr>
          <p:cNvPr id="514" name="CustomShape 3"/>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515" name="CustomShape 4"/>
          <p:cNvSpPr/>
          <p:nvPr/>
        </p:nvSpPr>
        <p:spPr>
          <a:xfrm>
            <a:off x="2044800" y="4926960"/>
            <a:ext cx="71906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Sources: Fundamentals of Machine Learning for Predictive Data Analytics, Cap. 4; Hands on Machine Learning with Scikit-Learn and TensorFlow, Cap. 6</a:t>
            </a:r>
            <a:endParaRPr lang="en-AU" sz="900" b="0" strike="noStrike" spc="-1">
              <a:latin typeface="Arial"/>
            </a:endParaRPr>
          </a:p>
        </p:txBody>
      </p:sp>
      <p:pic>
        <p:nvPicPr>
          <p:cNvPr id="516" name="Picture 10" descr="CORE-Skills-ICONS-5.png"/>
          <p:cNvPicPr/>
          <p:nvPr/>
        </p:nvPicPr>
        <p:blipFill>
          <a:blip r:embed="rId2"/>
          <a:stretch/>
        </p:blipFill>
        <p:spPr>
          <a:xfrm>
            <a:off x="236160" y="18360"/>
            <a:ext cx="873360" cy="873360"/>
          </a:xfrm>
          <a:prstGeom prst="rect">
            <a:avLst/>
          </a:prstGeom>
          <a:ln w="0">
            <a:noFill/>
          </a:ln>
        </p:spPr>
      </p:pic>
      <p:pic>
        <p:nvPicPr>
          <p:cNvPr id="517" name="Picture 5"/>
          <p:cNvPicPr/>
          <p:nvPr/>
        </p:nvPicPr>
        <p:blipFill>
          <a:blip r:embed="rId3"/>
          <a:stretch/>
        </p:blipFill>
        <p:spPr>
          <a:xfrm>
            <a:off x="3004560" y="1157760"/>
            <a:ext cx="6036840" cy="3528000"/>
          </a:xfrm>
          <a:prstGeom prst="rect">
            <a:avLst/>
          </a:prstGeom>
          <a:ln w="0">
            <a:noFill/>
          </a:ln>
        </p:spPr>
      </p:pic>
      <mc:AlternateContent xmlns:mc="http://schemas.openxmlformats.org/markup-compatibility/2006" xmlns:a14="http://schemas.microsoft.com/office/drawing/2010/main">
        <mc:Choice Requires="a14">
          <p:sp>
            <p:nvSpPr>
              <p:cNvPr id="518" name="Formula 5"/>
              <p:cNvSpPr txBox="1"/>
              <p:nvPr/>
            </p:nvSpPr>
            <p:spPr>
              <a:xfrm>
                <a:off x="476640" y="2216160"/>
                <a:ext cx="2126520" cy="518040"/>
              </a:xfrm>
              <a:prstGeom prst="rect">
                <a:avLst/>
              </a:prstGeom>
            </p:spPr>
            <p:txBody>
              <a:bodyPr/>
              <a:lstStyle/>
              <a:p>
                <a14:m>
                  <m:oMathPara xmlns:m="http://schemas.openxmlformats.org/officeDocument/2006/math">
                    <m:oMathParaPr>
                      <m:jc m:val="centerGroup"/>
                    </m:oMathParaPr>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1+2+3+3</m:t>
                          </m:r>
                        </m:num>
                        <m:den>
                          <m:r>
                            <a:rPr>
                              <a:latin typeface="Cambria Math" panose="02040503050406030204" pitchFamily="18" charset="0"/>
                            </a:rPr>
                            <m:t>4</m:t>
                          </m:r>
                        </m:den>
                      </m:f>
                      <m:r>
                        <a:rPr>
                          <a:latin typeface="Cambria Math" panose="02040503050406030204" pitchFamily="18" charset="0"/>
                        </a:rPr>
                        <m:t>=2.25</m:t>
                      </m:r>
                    </m:oMath>
                  </m:oMathPara>
                </a14:m>
                <a:endParaRPr/>
              </a:p>
            </p:txBody>
          </p:sp>
        </mc:Choice>
        <mc:Fallback xmlns:p15="http://schemas.microsoft.com/office/powerpoint/2012/main" xmlns:p14="http://schemas.microsoft.com/office/powerpoint/2010/main" xmlns=""/>
      </mc:AlternateContent>
      <p:sp>
        <p:nvSpPr>
          <p:cNvPr id="519" name="CustomShape 6"/>
          <p:cNvSpPr/>
          <p:nvPr/>
        </p:nvSpPr>
        <p:spPr>
          <a:xfrm>
            <a:off x="247680" y="3178080"/>
            <a:ext cx="255564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That’s the average number of questions you have to ask per game.</a:t>
            </a:r>
            <a:endParaRPr lang="en-AU" sz="18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Decision Trees (Cont.)</a:t>
            </a:r>
            <a:endParaRPr lang="en-AU" sz="2000" b="0" strike="noStrike" spc="-1">
              <a:latin typeface="Arial"/>
            </a:endParaRPr>
          </a:p>
        </p:txBody>
      </p:sp>
      <p:sp>
        <p:nvSpPr>
          <p:cNvPr id="521" name="CustomShape 2"/>
          <p:cNvSpPr/>
          <p:nvPr/>
        </p:nvSpPr>
        <p:spPr>
          <a:xfrm>
            <a:off x="75960" y="1244520"/>
            <a:ext cx="434448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a:t>
            </a:r>
            <a:r>
              <a:rPr lang="pt-BR" sz="1600" b="1" strike="noStrike" spc="-1">
                <a:solidFill>
                  <a:srgbClr val="A40F6C"/>
                </a:solidFill>
                <a:latin typeface="Calibri"/>
              </a:rPr>
              <a:t>Q1: </a:t>
            </a:r>
            <a:r>
              <a:rPr lang="en-US" sz="1600" b="1" strike="noStrike" spc="-1">
                <a:solidFill>
                  <a:srgbClr val="A40F6C"/>
                </a:solidFill>
                <a:latin typeface="Calibri"/>
              </a:rPr>
              <a:t>Is it a man?”</a:t>
            </a:r>
            <a:endParaRPr lang="en-AU" sz="1600" b="0" strike="noStrike" spc="-1">
              <a:latin typeface="Arial"/>
            </a:endParaRPr>
          </a:p>
        </p:txBody>
      </p:sp>
      <p:sp>
        <p:nvSpPr>
          <p:cNvPr id="522" name="CustomShape 3"/>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523" name="CustomShape 4"/>
          <p:cNvSpPr/>
          <p:nvPr/>
        </p:nvSpPr>
        <p:spPr>
          <a:xfrm>
            <a:off x="2044800" y="4926960"/>
            <a:ext cx="71906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Sources: Fundamentals of Machine Learning for Predictive Data Analytics, Cap. 4; Hands on Machine Learning with Scikit-Learn and TensorFlow, Cap. 6</a:t>
            </a:r>
            <a:endParaRPr lang="en-AU" sz="900" b="0" strike="noStrike" spc="-1">
              <a:latin typeface="Arial"/>
            </a:endParaRPr>
          </a:p>
        </p:txBody>
      </p:sp>
      <p:pic>
        <p:nvPicPr>
          <p:cNvPr id="524" name="Picture 10" descr="CORE-Skills-ICONS-5.png"/>
          <p:cNvPicPr/>
          <p:nvPr/>
        </p:nvPicPr>
        <p:blipFill>
          <a:blip r:embed="rId2"/>
          <a:stretch/>
        </p:blipFill>
        <p:spPr>
          <a:xfrm>
            <a:off x="236160" y="18360"/>
            <a:ext cx="873360" cy="873360"/>
          </a:xfrm>
          <a:prstGeom prst="rect">
            <a:avLst/>
          </a:prstGeom>
          <a:ln w="0">
            <a:noFill/>
          </a:ln>
        </p:spPr>
      </p:pic>
      <mc:AlternateContent xmlns:mc="http://schemas.openxmlformats.org/markup-compatibility/2006" xmlns:a14="http://schemas.microsoft.com/office/drawing/2010/main">
        <mc:Choice Requires="a14">
          <p:sp>
            <p:nvSpPr>
              <p:cNvPr id="525" name="Formula 5"/>
              <p:cNvSpPr txBox="1"/>
              <p:nvPr/>
            </p:nvSpPr>
            <p:spPr>
              <a:xfrm>
                <a:off x="590760" y="1833840"/>
                <a:ext cx="1869840" cy="518040"/>
              </a:xfrm>
              <a:prstGeom prst="rect">
                <a:avLst/>
              </a:prstGeom>
            </p:spPr>
            <p:txBody>
              <a:bodyPr/>
              <a:lstStyle/>
              <a:p>
                <a14:m>
                  <m:oMathPara xmlns:m="http://schemas.openxmlformats.org/officeDocument/2006/math">
                    <m:oMathParaPr>
                      <m:jc m:val="centerGroup"/>
                    </m:oMathParaPr>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2+2+2+2</m:t>
                          </m:r>
                        </m:num>
                        <m:den>
                          <m:r>
                            <a:rPr>
                              <a:latin typeface="Cambria Math" panose="02040503050406030204" pitchFamily="18" charset="0"/>
                            </a:rPr>
                            <m:t>4</m:t>
                          </m:r>
                        </m:den>
                      </m:f>
                      <m:r>
                        <a:rPr>
                          <a:latin typeface="Cambria Math" panose="02040503050406030204" pitchFamily="18" charset="0"/>
                        </a:rPr>
                        <m:t>=2</m:t>
                      </m:r>
                    </m:oMath>
                  </m:oMathPara>
                </a14:m>
                <a:endParaRPr/>
              </a:p>
            </p:txBody>
          </p:sp>
        </mc:Choice>
        <mc:Fallback xmlns:p15="http://schemas.microsoft.com/office/powerpoint/2012/main" xmlns:p14="http://schemas.microsoft.com/office/powerpoint/2010/main" xmlns=""/>
      </mc:AlternateContent>
      <p:sp>
        <p:nvSpPr>
          <p:cNvPr id="526" name="CustomShape 6"/>
          <p:cNvSpPr/>
          <p:nvPr/>
        </p:nvSpPr>
        <p:spPr>
          <a:xfrm>
            <a:off x="75960" y="2593800"/>
            <a:ext cx="3584160" cy="63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That’s the average number of questions you have to ask per game.</a:t>
            </a:r>
            <a:endParaRPr lang="en-AU" sz="1800" b="0" strike="noStrike" spc="-1">
              <a:latin typeface="Arial"/>
            </a:endParaRPr>
          </a:p>
        </p:txBody>
      </p:sp>
      <p:pic>
        <p:nvPicPr>
          <p:cNvPr id="527" name="Picture 1"/>
          <p:cNvPicPr/>
          <p:nvPr/>
        </p:nvPicPr>
        <p:blipFill>
          <a:blip r:embed="rId3"/>
          <a:stretch/>
        </p:blipFill>
        <p:spPr>
          <a:xfrm>
            <a:off x="3821040" y="967680"/>
            <a:ext cx="4217040" cy="3898440"/>
          </a:xfrm>
          <a:prstGeom prst="rect">
            <a:avLst/>
          </a:prstGeom>
          <a:ln w="0">
            <a:noFill/>
          </a:ln>
        </p:spPr>
      </p:pic>
      <p:sp>
        <p:nvSpPr>
          <p:cNvPr id="528" name="CustomShape 7"/>
          <p:cNvSpPr/>
          <p:nvPr/>
        </p:nvSpPr>
        <p:spPr>
          <a:xfrm>
            <a:off x="236160" y="3584520"/>
            <a:ext cx="358416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“On average, an answer to Q1 is more </a:t>
            </a:r>
            <a:endParaRPr lang="en-AU" sz="1600" b="0" strike="noStrike" spc="-1">
              <a:latin typeface="Arial"/>
            </a:endParaRPr>
          </a:p>
          <a:p>
            <a:pPr>
              <a:lnSpc>
                <a:spcPct val="100000"/>
              </a:lnSpc>
              <a:spcBef>
                <a:spcPts val="320"/>
              </a:spcBef>
              <a:tabLst>
                <a:tab pos="0" algn="l"/>
              </a:tabLst>
            </a:pPr>
            <a:r>
              <a:rPr lang="en-US" sz="1600" b="1" strike="noStrike" spc="-1">
                <a:solidFill>
                  <a:srgbClr val="A40F6C"/>
                </a:solidFill>
                <a:latin typeface="Calibri"/>
              </a:rPr>
              <a:t>Informative that an answer to Q2.”</a:t>
            </a:r>
            <a:endParaRPr lang="en-AU" sz="16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CustomShape 1"/>
          <p:cNvSpPr/>
          <p:nvPr/>
        </p:nvSpPr>
        <p:spPr>
          <a:xfrm>
            <a:off x="226800" y="167436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Classification and regression.</a:t>
            </a:r>
            <a:endParaRPr lang="en-AU" sz="1600" b="0" strike="noStrike" spc="-1">
              <a:latin typeface="Arial"/>
            </a:endParaRPr>
          </a:p>
        </p:txBody>
      </p:sp>
      <p:sp>
        <p:nvSpPr>
          <p:cNvPr id="530"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Decision Trees (Cont.)</a:t>
            </a:r>
            <a:endParaRPr lang="en-AU" sz="2000" b="0" strike="noStrike" spc="-1">
              <a:latin typeface="Arial"/>
            </a:endParaRPr>
          </a:p>
        </p:txBody>
      </p:sp>
      <p:sp>
        <p:nvSpPr>
          <p:cNvPr id="531" name="CustomShape 3"/>
          <p:cNvSpPr/>
          <p:nvPr/>
        </p:nvSpPr>
        <p:spPr>
          <a:xfrm>
            <a:off x="226800" y="1303920"/>
            <a:ext cx="69494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Used for:</a:t>
            </a:r>
            <a:endParaRPr lang="en-AU" sz="1600" b="0" strike="noStrike" spc="-1">
              <a:latin typeface="Arial"/>
            </a:endParaRPr>
          </a:p>
        </p:txBody>
      </p:sp>
      <p:sp>
        <p:nvSpPr>
          <p:cNvPr id="532" name="CustomShape 4"/>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533" name="CustomShape 5"/>
          <p:cNvSpPr/>
          <p:nvPr/>
        </p:nvSpPr>
        <p:spPr>
          <a:xfrm>
            <a:off x="226800" y="2443680"/>
            <a:ext cx="8470440" cy="133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340"/>
              </a:spcBef>
              <a:buClr>
                <a:srgbClr val="A40F6C"/>
              </a:buClr>
              <a:buFont typeface="Arial"/>
              <a:buChar char="•"/>
            </a:pPr>
            <a:r>
              <a:rPr lang="en-US" sz="1700" b="0" i="1" strike="noStrike" spc="-1">
                <a:solidFill>
                  <a:srgbClr val="0F1137"/>
                </a:solidFill>
                <a:latin typeface="Calibri"/>
                <a:ea typeface="DejaVu Sans"/>
              </a:rPr>
              <a:t>Informativeness</a:t>
            </a:r>
            <a:r>
              <a:rPr lang="en-US" sz="1700" b="0" strike="noStrike" spc="-1">
                <a:solidFill>
                  <a:srgbClr val="0F1137"/>
                </a:solidFill>
                <a:latin typeface="Calibri"/>
                <a:ea typeface="DejaVu Sans"/>
              </a:rPr>
              <a:t> of a descriptive feature: split the dataset into branches that maximize the information gain, reducing the node’s impurity. </a:t>
            </a:r>
            <a:endParaRPr lang="en-AU" sz="1700" b="0" strike="noStrike" spc="-1">
              <a:latin typeface="Arial"/>
            </a:endParaRPr>
          </a:p>
          <a:p>
            <a:pPr>
              <a:lnSpc>
                <a:spcPct val="100000"/>
              </a:lnSpc>
              <a:spcBef>
                <a:spcPts val="340"/>
              </a:spcBef>
            </a:pPr>
            <a:endParaRPr lang="en-AU" sz="1700" b="0" strike="noStrike" spc="-1">
              <a:latin typeface="Arial"/>
            </a:endParaRPr>
          </a:p>
          <a:p>
            <a:pPr marL="343080" indent="-342360">
              <a:lnSpc>
                <a:spcPct val="100000"/>
              </a:lnSpc>
              <a:spcBef>
                <a:spcPts val="340"/>
              </a:spcBef>
              <a:buClr>
                <a:srgbClr val="A40F6C"/>
              </a:buClr>
              <a:buFont typeface="Arial"/>
              <a:buChar char="•"/>
            </a:pPr>
            <a:r>
              <a:rPr lang="en-US" sz="1700" b="0" strike="noStrike" spc="-1">
                <a:solidFill>
                  <a:srgbClr val="0F1137"/>
                </a:solidFill>
                <a:latin typeface="Calibri"/>
                <a:ea typeface="DejaVu Sans"/>
              </a:rPr>
              <a:t>Find out which feature is more informative to ask questions about, consider the effects of different answers to these questions (how the domain will be split and the likelihood of each answer). </a:t>
            </a:r>
            <a:endParaRPr lang="en-AU" sz="1700" b="0" strike="noStrike" spc="-1">
              <a:latin typeface="Arial"/>
            </a:endParaRPr>
          </a:p>
          <a:p>
            <a:pPr>
              <a:lnSpc>
                <a:spcPct val="100000"/>
              </a:lnSpc>
              <a:spcBef>
                <a:spcPts val="340"/>
              </a:spcBef>
            </a:pPr>
            <a:endParaRPr lang="en-AU" sz="1700" b="0" strike="noStrike" spc="-1">
              <a:latin typeface="Arial"/>
            </a:endParaRPr>
          </a:p>
        </p:txBody>
      </p:sp>
      <p:sp>
        <p:nvSpPr>
          <p:cNvPr id="534" name="CustomShape 6"/>
          <p:cNvSpPr/>
          <p:nvPr/>
        </p:nvSpPr>
        <p:spPr>
          <a:xfrm>
            <a:off x="226800" y="2073240"/>
            <a:ext cx="69494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Information-based learning:</a:t>
            </a:r>
            <a:endParaRPr lang="en-AU" sz="1600" b="0" strike="noStrike" spc="-1">
              <a:latin typeface="Arial"/>
            </a:endParaRPr>
          </a:p>
        </p:txBody>
      </p:sp>
      <p:sp>
        <p:nvSpPr>
          <p:cNvPr id="535" name="CustomShape 7"/>
          <p:cNvSpPr/>
          <p:nvPr/>
        </p:nvSpPr>
        <p:spPr>
          <a:xfrm>
            <a:off x="2044800" y="4926960"/>
            <a:ext cx="71906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Sources: Fundamentals of Machine Learning for Predictive Data Analytics, Cap. 4; Hands on Machine Learning with Scikit-Learn and TensorFlow, Cap. 6</a:t>
            </a:r>
            <a:endParaRPr lang="en-AU" sz="900" b="0" strike="noStrike" spc="-1">
              <a:latin typeface="Arial"/>
            </a:endParaRPr>
          </a:p>
        </p:txBody>
      </p:sp>
      <p:pic>
        <p:nvPicPr>
          <p:cNvPr id="536" name="Picture 10" descr="CORE-Skills-ICONS-5.png"/>
          <p:cNvPicPr/>
          <p:nvPr/>
        </p:nvPicPr>
        <p:blipFill>
          <a:blip r:embed="rId2"/>
          <a:stretch/>
        </p:blipFill>
        <p:spPr>
          <a:xfrm>
            <a:off x="236160" y="18360"/>
            <a:ext cx="873360" cy="87336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Decision Trees (Cont.)</a:t>
            </a:r>
            <a:endParaRPr lang="en-AU" sz="2000" b="0" strike="noStrike" spc="-1">
              <a:latin typeface="Arial"/>
            </a:endParaRPr>
          </a:p>
        </p:txBody>
      </p:sp>
      <p:sp>
        <p:nvSpPr>
          <p:cNvPr id="538"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539" name="Picture 13"/>
          <p:cNvPicPr/>
          <p:nvPr/>
        </p:nvPicPr>
        <p:blipFill>
          <a:blip r:embed="rId2"/>
          <a:srcRect r="32298"/>
          <a:stretch/>
        </p:blipFill>
        <p:spPr>
          <a:xfrm>
            <a:off x="148680" y="1195920"/>
            <a:ext cx="2773800" cy="2273760"/>
          </a:xfrm>
          <a:prstGeom prst="rect">
            <a:avLst/>
          </a:prstGeom>
          <a:ln w="0">
            <a:noFill/>
          </a:ln>
        </p:spPr>
      </p:pic>
      <p:pic>
        <p:nvPicPr>
          <p:cNvPr id="540" name="Picture 14"/>
          <p:cNvPicPr/>
          <p:nvPr/>
        </p:nvPicPr>
        <p:blipFill>
          <a:blip r:embed="rId2"/>
          <a:srcRect l="67015" b="44887"/>
          <a:stretch/>
        </p:blipFill>
        <p:spPr>
          <a:xfrm>
            <a:off x="148680" y="3470040"/>
            <a:ext cx="1437840" cy="1333080"/>
          </a:xfrm>
          <a:prstGeom prst="rect">
            <a:avLst/>
          </a:prstGeom>
          <a:ln w="0">
            <a:noFill/>
          </a:ln>
        </p:spPr>
      </p:pic>
      <p:pic>
        <p:nvPicPr>
          <p:cNvPr id="541" name="Picture 15"/>
          <p:cNvPicPr/>
          <p:nvPr/>
        </p:nvPicPr>
        <p:blipFill>
          <a:blip r:embed="rId2"/>
          <a:srcRect l="66767" t="53704"/>
          <a:stretch/>
        </p:blipFill>
        <p:spPr>
          <a:xfrm>
            <a:off x="1587240" y="3486600"/>
            <a:ext cx="1335600" cy="1316880"/>
          </a:xfrm>
          <a:prstGeom prst="rect">
            <a:avLst/>
          </a:prstGeom>
          <a:ln w="0">
            <a:noFill/>
          </a:ln>
        </p:spPr>
      </p:pic>
      <p:pic>
        <p:nvPicPr>
          <p:cNvPr id="542" name="Picture 16"/>
          <p:cNvPicPr/>
          <p:nvPr/>
        </p:nvPicPr>
        <p:blipFill>
          <a:blip r:embed="rId3"/>
          <a:stretch/>
        </p:blipFill>
        <p:spPr>
          <a:xfrm>
            <a:off x="4139280" y="971280"/>
            <a:ext cx="4624200" cy="3954960"/>
          </a:xfrm>
          <a:prstGeom prst="rect">
            <a:avLst/>
          </a:prstGeom>
          <a:ln w="0">
            <a:noFill/>
          </a:ln>
        </p:spPr>
      </p:pic>
      <p:sp>
        <p:nvSpPr>
          <p:cNvPr id="543" name="CustomShape 3"/>
          <p:cNvSpPr/>
          <p:nvPr/>
        </p:nvSpPr>
        <p:spPr>
          <a:xfrm>
            <a:off x="2044800" y="4926960"/>
            <a:ext cx="71906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Sources: Fundamentals of Machine Learning for Predictive Data Analytics, Cap. 4; Hands on Machine Learning with Scikit-Learn and TensorFlow, Cap. 6 </a:t>
            </a:r>
            <a:endParaRPr lang="en-AU" sz="900" b="0" strike="noStrike" spc="-1">
              <a:latin typeface="Arial"/>
            </a:endParaRPr>
          </a:p>
        </p:txBody>
      </p:sp>
      <p:pic>
        <p:nvPicPr>
          <p:cNvPr id="544" name="Picture 18" descr="CORE-Skills-ICONS-5.png"/>
          <p:cNvPicPr/>
          <p:nvPr/>
        </p:nvPicPr>
        <p:blipFill>
          <a:blip r:embed="rId4"/>
          <a:stretch/>
        </p:blipFill>
        <p:spPr>
          <a:xfrm>
            <a:off x="236160" y="18360"/>
            <a:ext cx="873360" cy="87336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CustomShape 1"/>
          <p:cNvSpPr/>
          <p:nvPr/>
        </p:nvSpPr>
        <p:spPr>
          <a:xfrm>
            <a:off x="236160" y="1994760"/>
            <a:ext cx="6949440" cy="120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Works well for complex datasets.</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Require very little data preparation (even scaling is not necessary).</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Example of a white box approach: decisions are intuitive.</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Make few assumptions about the structure of the data.</a:t>
            </a:r>
            <a:endParaRPr lang="en-AU" sz="1600" b="0" strike="noStrike" spc="-1">
              <a:latin typeface="Arial"/>
            </a:endParaRPr>
          </a:p>
          <a:p>
            <a:pPr>
              <a:lnSpc>
                <a:spcPct val="100000"/>
              </a:lnSpc>
              <a:spcBef>
                <a:spcPts val="320"/>
              </a:spcBef>
            </a:pPr>
            <a:endParaRPr lang="en-AU" sz="1600" b="0" strike="noStrike" spc="-1">
              <a:latin typeface="Arial"/>
            </a:endParaRPr>
          </a:p>
          <a:p>
            <a:pPr>
              <a:lnSpc>
                <a:spcPct val="100000"/>
              </a:lnSpc>
              <a:spcBef>
                <a:spcPts val="320"/>
              </a:spcBef>
            </a:pPr>
            <a:endParaRPr lang="en-AU" sz="1600" b="0" strike="noStrike" spc="-1">
              <a:latin typeface="Arial"/>
            </a:endParaRPr>
          </a:p>
          <a:p>
            <a:pPr>
              <a:lnSpc>
                <a:spcPct val="100000"/>
              </a:lnSpc>
              <a:spcBef>
                <a:spcPts val="320"/>
              </a:spcBef>
            </a:pPr>
            <a:endParaRPr lang="en-AU" sz="1600" b="0" strike="noStrike" spc="-1">
              <a:latin typeface="Arial"/>
            </a:endParaRPr>
          </a:p>
        </p:txBody>
      </p:sp>
      <p:sp>
        <p:nvSpPr>
          <p:cNvPr id="546"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Aspects of Decision Trees</a:t>
            </a:r>
            <a:endParaRPr lang="en-AU" sz="2000" b="0" strike="noStrike" spc="-1">
              <a:latin typeface="Arial"/>
            </a:endParaRPr>
          </a:p>
        </p:txBody>
      </p:sp>
      <p:sp>
        <p:nvSpPr>
          <p:cNvPr id="547" name="CustomShape 3"/>
          <p:cNvSpPr/>
          <p:nvPr/>
        </p:nvSpPr>
        <p:spPr>
          <a:xfrm>
            <a:off x="236160" y="1624320"/>
            <a:ext cx="69494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Pros:</a:t>
            </a:r>
            <a:endParaRPr lang="en-AU" sz="1600" b="0" strike="noStrike" spc="-1">
              <a:latin typeface="Arial"/>
            </a:endParaRPr>
          </a:p>
        </p:txBody>
      </p:sp>
      <p:sp>
        <p:nvSpPr>
          <p:cNvPr id="548" name="CustomShape 4"/>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549" name="Picture 8" descr="CORE-Skills-ICONS-5.png"/>
          <p:cNvPicPr/>
          <p:nvPr/>
        </p:nvPicPr>
        <p:blipFill>
          <a:blip r:embed="rId2"/>
          <a:stretch/>
        </p:blipFill>
        <p:spPr>
          <a:xfrm>
            <a:off x="236160" y="18360"/>
            <a:ext cx="873360" cy="87336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Aspects of Decision Trees</a:t>
            </a:r>
            <a:endParaRPr lang="en-AU" sz="2000" b="0" strike="noStrike" spc="-1">
              <a:latin typeface="Arial"/>
            </a:endParaRPr>
          </a:p>
        </p:txBody>
      </p:sp>
      <p:sp>
        <p:nvSpPr>
          <p:cNvPr id="551" name="CustomShape 2"/>
          <p:cNvSpPr/>
          <p:nvPr/>
        </p:nvSpPr>
        <p:spPr>
          <a:xfrm>
            <a:off x="203040" y="1244160"/>
            <a:ext cx="69494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Cons:</a:t>
            </a:r>
            <a:endParaRPr lang="en-AU" sz="1600" b="0" strike="noStrike" spc="-1">
              <a:latin typeface="Arial"/>
            </a:endParaRPr>
          </a:p>
        </p:txBody>
      </p:sp>
      <p:sp>
        <p:nvSpPr>
          <p:cNvPr id="552" name="CustomShape 3"/>
          <p:cNvSpPr/>
          <p:nvPr/>
        </p:nvSpPr>
        <p:spPr>
          <a:xfrm>
            <a:off x="203040" y="1614600"/>
            <a:ext cx="5826600" cy="1261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Rely on a good tuning of restrictions (hyperparameters) to avoid overfitting – otherwise trees can just memorize the training data. Pruning can also be used.</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Sensitive to training set rotation. Option: use PCA for a better orientation of the training data.</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Sensitive to small variations in the training set.</a:t>
            </a:r>
            <a:endParaRPr lang="en-AU" sz="1600" b="0" strike="noStrike" spc="-1">
              <a:latin typeface="Arial"/>
            </a:endParaRPr>
          </a:p>
          <a:p>
            <a:pPr>
              <a:lnSpc>
                <a:spcPct val="100000"/>
              </a:lnSpc>
              <a:spcBef>
                <a:spcPts val="320"/>
              </a:spcBef>
            </a:pPr>
            <a:endParaRPr lang="en-AU" sz="1600" b="0" strike="noStrike" spc="-1">
              <a:latin typeface="Arial"/>
            </a:endParaRPr>
          </a:p>
        </p:txBody>
      </p:sp>
      <p:pic>
        <p:nvPicPr>
          <p:cNvPr id="553" name="Picture 8" descr="CORE-Skills-ICONS-5.png"/>
          <p:cNvPicPr/>
          <p:nvPr/>
        </p:nvPicPr>
        <p:blipFill>
          <a:blip r:embed="rId2"/>
          <a:stretch/>
        </p:blipFill>
        <p:spPr>
          <a:xfrm>
            <a:off x="236160" y="18360"/>
            <a:ext cx="873360" cy="873360"/>
          </a:xfrm>
          <a:prstGeom prst="rect">
            <a:avLst/>
          </a:prstGeom>
          <a:ln w="0">
            <a:noFill/>
          </a:ln>
        </p:spPr>
      </p:pic>
      <p:pic>
        <p:nvPicPr>
          <p:cNvPr id="554" name="Picture 9"/>
          <p:cNvPicPr/>
          <p:nvPr/>
        </p:nvPicPr>
        <p:blipFill>
          <a:blip r:embed="rId3"/>
          <a:stretch/>
        </p:blipFill>
        <p:spPr>
          <a:xfrm>
            <a:off x="6172200" y="994680"/>
            <a:ext cx="2764080" cy="1963080"/>
          </a:xfrm>
          <a:prstGeom prst="rect">
            <a:avLst/>
          </a:prstGeom>
          <a:ln w="0">
            <a:noFill/>
          </a:ln>
        </p:spPr>
      </p:pic>
      <p:pic>
        <p:nvPicPr>
          <p:cNvPr id="555" name="Picture 10"/>
          <p:cNvPicPr/>
          <p:nvPr/>
        </p:nvPicPr>
        <p:blipFill>
          <a:blip r:embed="rId4"/>
          <a:stretch/>
        </p:blipFill>
        <p:spPr>
          <a:xfrm>
            <a:off x="6172200" y="3121920"/>
            <a:ext cx="2764080" cy="1955520"/>
          </a:xfrm>
          <a:prstGeom prst="rect">
            <a:avLst/>
          </a:prstGeom>
          <a:ln w="0">
            <a:noFill/>
          </a:ln>
        </p:spPr>
      </p:pic>
      <p:pic>
        <p:nvPicPr>
          <p:cNvPr id="556" name="Picture 12"/>
          <p:cNvPicPr/>
          <p:nvPr/>
        </p:nvPicPr>
        <p:blipFill>
          <a:blip r:embed="rId5"/>
          <a:stretch/>
        </p:blipFill>
        <p:spPr>
          <a:xfrm>
            <a:off x="668520" y="3247560"/>
            <a:ext cx="5111280" cy="189540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CustomShape 1"/>
          <p:cNvSpPr/>
          <p:nvPr/>
        </p:nvSpPr>
        <p:spPr>
          <a:xfrm>
            <a:off x="856800" y="118620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tabLst>
                <a:tab pos="0" algn="l"/>
              </a:tabLst>
            </a:pPr>
            <a:r>
              <a:rPr lang="en-US" sz="1600" b="0" strike="noStrike" spc="-1">
                <a:solidFill>
                  <a:srgbClr val="0F1137"/>
                </a:solidFill>
                <a:latin typeface="Calibri"/>
              </a:rPr>
              <a:t>Combine the predictions of many predictors to get a better final prediction.</a:t>
            </a:r>
            <a:endParaRPr lang="en-AU" sz="1600" b="0" strike="noStrike" spc="-1">
              <a:latin typeface="Arial"/>
            </a:endParaRPr>
          </a:p>
        </p:txBody>
      </p:sp>
      <p:sp>
        <p:nvSpPr>
          <p:cNvPr id="558"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Ensemble Learning</a:t>
            </a:r>
            <a:endParaRPr lang="en-AU" sz="2000" b="0" strike="noStrike" spc="-1">
              <a:latin typeface="Arial"/>
            </a:endParaRPr>
          </a:p>
        </p:txBody>
      </p:sp>
      <p:sp>
        <p:nvSpPr>
          <p:cNvPr id="559" name="CustomShape 3"/>
          <p:cNvSpPr/>
          <p:nvPr/>
        </p:nvSpPr>
        <p:spPr>
          <a:xfrm>
            <a:off x="348480" y="1170000"/>
            <a:ext cx="8328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Idea:</a:t>
            </a:r>
            <a:endParaRPr lang="en-AU" sz="1600" b="0" strike="noStrike" spc="-1">
              <a:latin typeface="Arial"/>
            </a:endParaRPr>
          </a:p>
        </p:txBody>
      </p:sp>
      <p:sp>
        <p:nvSpPr>
          <p:cNvPr id="560" name="CustomShape 4"/>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561" name="Picture 8"/>
          <p:cNvPicPr/>
          <p:nvPr/>
        </p:nvPicPr>
        <p:blipFill>
          <a:blip r:embed="rId2"/>
          <a:stretch/>
        </p:blipFill>
        <p:spPr>
          <a:xfrm>
            <a:off x="1889280" y="2568240"/>
            <a:ext cx="5738400" cy="2377440"/>
          </a:xfrm>
          <a:prstGeom prst="rect">
            <a:avLst/>
          </a:prstGeom>
          <a:ln w="0">
            <a:noFill/>
          </a:ln>
        </p:spPr>
      </p:pic>
      <p:sp>
        <p:nvSpPr>
          <p:cNvPr id="562" name="CustomShape 5"/>
          <p:cNvSpPr/>
          <p:nvPr/>
        </p:nvSpPr>
        <p:spPr>
          <a:xfrm rot="5400000">
            <a:off x="4110840" y="-126360"/>
            <a:ext cx="411480" cy="4244760"/>
          </a:xfrm>
          <a:prstGeom prst="leftBrace">
            <a:avLst>
              <a:gd name="adj1" fmla="val 8333"/>
              <a:gd name="adj2" fmla="val 50000"/>
            </a:avLst>
          </a:prstGeom>
          <a:noFill/>
          <a:ln>
            <a:solidFill>
              <a:srgbClr val="EC1C24"/>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63" name="CustomShape 6"/>
          <p:cNvSpPr/>
          <p:nvPr/>
        </p:nvSpPr>
        <p:spPr>
          <a:xfrm flipV="1">
            <a:off x="2415960" y="2360520"/>
            <a:ext cx="360" cy="1616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64" name="CustomShape 7"/>
          <p:cNvSpPr/>
          <p:nvPr/>
        </p:nvSpPr>
        <p:spPr>
          <a:xfrm>
            <a:off x="2282400" y="2070000"/>
            <a:ext cx="266400" cy="24588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Calibri"/>
                <a:ea typeface="DejaVu Sans"/>
              </a:rPr>
              <a:t>1</a:t>
            </a:r>
            <a:endParaRPr lang="en-AU" sz="1800" b="0" strike="noStrike" spc="-1">
              <a:latin typeface="Arial"/>
            </a:endParaRPr>
          </a:p>
        </p:txBody>
      </p:sp>
      <p:sp>
        <p:nvSpPr>
          <p:cNvPr id="565" name="CustomShape 8"/>
          <p:cNvSpPr/>
          <p:nvPr/>
        </p:nvSpPr>
        <p:spPr>
          <a:xfrm flipV="1">
            <a:off x="3679920" y="2362320"/>
            <a:ext cx="360" cy="1616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66" name="CustomShape 9"/>
          <p:cNvSpPr/>
          <p:nvPr/>
        </p:nvSpPr>
        <p:spPr>
          <a:xfrm>
            <a:off x="3546360" y="2071800"/>
            <a:ext cx="266400" cy="24588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Calibri"/>
                <a:ea typeface="DejaVu Sans"/>
              </a:rPr>
              <a:t>2</a:t>
            </a:r>
            <a:endParaRPr lang="en-AU" sz="1800" b="0" strike="noStrike" spc="-1">
              <a:latin typeface="Arial"/>
            </a:endParaRPr>
          </a:p>
        </p:txBody>
      </p:sp>
      <p:sp>
        <p:nvSpPr>
          <p:cNvPr id="567" name="CustomShape 10"/>
          <p:cNvSpPr/>
          <p:nvPr/>
        </p:nvSpPr>
        <p:spPr>
          <a:xfrm flipV="1">
            <a:off x="4961520" y="2375640"/>
            <a:ext cx="360" cy="1616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68" name="CustomShape 11"/>
          <p:cNvSpPr/>
          <p:nvPr/>
        </p:nvSpPr>
        <p:spPr>
          <a:xfrm>
            <a:off x="4827960" y="2085480"/>
            <a:ext cx="266400" cy="24588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Calibri"/>
                <a:ea typeface="DejaVu Sans"/>
              </a:rPr>
              <a:t>1</a:t>
            </a:r>
            <a:endParaRPr lang="en-AU" sz="1800" b="0" strike="noStrike" spc="-1">
              <a:latin typeface="Arial"/>
            </a:endParaRPr>
          </a:p>
        </p:txBody>
      </p:sp>
      <p:sp>
        <p:nvSpPr>
          <p:cNvPr id="569" name="CustomShape 12"/>
          <p:cNvSpPr/>
          <p:nvPr/>
        </p:nvSpPr>
        <p:spPr>
          <a:xfrm flipV="1">
            <a:off x="6225120" y="2405160"/>
            <a:ext cx="360" cy="16164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70" name="CustomShape 13"/>
          <p:cNvSpPr/>
          <p:nvPr/>
        </p:nvSpPr>
        <p:spPr>
          <a:xfrm>
            <a:off x="6091560" y="2114640"/>
            <a:ext cx="266400" cy="24588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Calibri"/>
                <a:ea typeface="DejaVu Sans"/>
              </a:rPr>
              <a:t>1</a:t>
            </a:r>
            <a:endParaRPr lang="en-AU" sz="1800" b="0" strike="noStrike" spc="-1">
              <a:latin typeface="Arial"/>
            </a:endParaRPr>
          </a:p>
        </p:txBody>
      </p:sp>
      <p:sp>
        <p:nvSpPr>
          <p:cNvPr id="571" name="CustomShape 14"/>
          <p:cNvSpPr/>
          <p:nvPr/>
        </p:nvSpPr>
        <p:spPr>
          <a:xfrm>
            <a:off x="4182480" y="1496520"/>
            <a:ext cx="266400" cy="245880"/>
          </a:xfrm>
          <a:prstGeom prst="ellipse">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Calibri"/>
                <a:ea typeface="DejaVu Sans"/>
              </a:rPr>
              <a:t>1</a:t>
            </a:r>
            <a:endParaRPr lang="en-AU" sz="1800" b="0" strike="noStrike" spc="-1">
              <a:latin typeface="Arial"/>
            </a:endParaRPr>
          </a:p>
        </p:txBody>
      </p:sp>
      <p:sp>
        <p:nvSpPr>
          <p:cNvPr id="572" name="CustomShape 15"/>
          <p:cNvSpPr/>
          <p:nvPr/>
        </p:nvSpPr>
        <p:spPr>
          <a:xfrm>
            <a:off x="5286240" y="4946400"/>
            <a:ext cx="3793680" cy="21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 Hands on Machine Learning with Scikit-Learn and TensorFlow, Cap. 7.</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pic>
        <p:nvPicPr>
          <p:cNvPr id="573" name="Picture 35" descr="CORE-Skills-ICONS-5.png"/>
          <p:cNvPicPr/>
          <p:nvPr/>
        </p:nvPicPr>
        <p:blipFill>
          <a:blip r:embed="rId3"/>
          <a:stretch/>
        </p:blipFill>
        <p:spPr>
          <a:xfrm>
            <a:off x="236160" y="18360"/>
            <a:ext cx="873360" cy="87336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Ensemble Learning (Cont.)</a:t>
            </a:r>
            <a:endParaRPr lang="en-AU" sz="2000" b="0" strike="noStrike" spc="-1">
              <a:latin typeface="Arial"/>
            </a:endParaRPr>
          </a:p>
        </p:txBody>
      </p:sp>
      <p:sp>
        <p:nvSpPr>
          <p:cNvPr id="575" name="CustomShape 2"/>
          <p:cNvSpPr/>
          <p:nvPr/>
        </p:nvSpPr>
        <p:spPr>
          <a:xfrm>
            <a:off x="0" y="183528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Bagging </a:t>
            </a:r>
            <a:r>
              <a:rPr lang="en-US" sz="1600" b="0" strike="noStrike" spc="-1">
                <a:solidFill>
                  <a:srgbClr val="A40F6C"/>
                </a:solidFill>
                <a:latin typeface="Calibri"/>
              </a:rPr>
              <a:t>(Bootstrap aggregating) </a:t>
            </a:r>
            <a:r>
              <a:rPr lang="en-US" sz="1600" b="1" strike="noStrike" spc="-1">
                <a:solidFill>
                  <a:srgbClr val="A40F6C"/>
                </a:solidFill>
                <a:latin typeface="Calibri"/>
              </a:rPr>
              <a:t>and pasting:</a:t>
            </a:r>
            <a:endParaRPr lang="en-AU" sz="1600" b="0" strike="noStrike" spc="-1">
              <a:latin typeface="Arial"/>
            </a:endParaRPr>
          </a:p>
        </p:txBody>
      </p:sp>
      <p:sp>
        <p:nvSpPr>
          <p:cNvPr id="576" name="CustomShape 3"/>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577" name="CustomShape 4"/>
          <p:cNvSpPr/>
          <p:nvPr/>
        </p:nvSpPr>
        <p:spPr>
          <a:xfrm>
            <a:off x="5286240" y="4946400"/>
            <a:ext cx="3793680" cy="21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 Hands on Machine Learning with Scikit-Learn and TensorFlow, Cap. 7.</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sp>
        <p:nvSpPr>
          <p:cNvPr id="578" name="CustomShape 5"/>
          <p:cNvSpPr/>
          <p:nvPr/>
        </p:nvSpPr>
        <p:spPr>
          <a:xfrm>
            <a:off x="0" y="2148840"/>
            <a:ext cx="4042800" cy="1793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Train the models on different random subsets of the training set.</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rPr>
              <a:t>Individual predictors have high bias, but in overall aggregation produces </a:t>
            </a:r>
            <a:r>
              <a:rPr lang="en-US" sz="1600" b="0" u="sng" strike="noStrike" spc="-1">
                <a:solidFill>
                  <a:srgbClr val="0F1137"/>
                </a:solidFill>
                <a:uFillTx/>
                <a:latin typeface="Calibri"/>
              </a:rPr>
              <a:t>lower bias </a:t>
            </a:r>
            <a:r>
              <a:rPr lang="en-US" sz="1600" b="0" strike="noStrike" spc="-1">
                <a:solidFill>
                  <a:srgbClr val="0F1137"/>
                </a:solidFill>
                <a:latin typeface="Calibri"/>
              </a:rPr>
              <a:t>and </a:t>
            </a:r>
            <a:r>
              <a:rPr lang="en-US" sz="1600" b="0" u="sng" strike="noStrike" spc="-1">
                <a:solidFill>
                  <a:srgbClr val="0F1137"/>
                </a:solidFill>
                <a:uFillTx/>
                <a:latin typeface="Calibri"/>
              </a:rPr>
              <a:t>lower variance </a:t>
            </a:r>
            <a:r>
              <a:rPr lang="en-US" sz="1600" b="0" strike="noStrike" spc="-1">
                <a:solidFill>
                  <a:srgbClr val="0F1137"/>
                </a:solidFill>
                <a:latin typeface="Calibri"/>
              </a:rPr>
              <a:t>when compared to training one predictor.</a:t>
            </a: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pic>
        <p:nvPicPr>
          <p:cNvPr id="579" name="Picture 19"/>
          <p:cNvPicPr/>
          <p:nvPr/>
        </p:nvPicPr>
        <p:blipFill>
          <a:blip r:embed="rId2"/>
          <a:stretch/>
        </p:blipFill>
        <p:spPr>
          <a:xfrm>
            <a:off x="4107960" y="1694160"/>
            <a:ext cx="4889520" cy="2688840"/>
          </a:xfrm>
          <a:prstGeom prst="rect">
            <a:avLst/>
          </a:prstGeom>
          <a:ln w="0">
            <a:noFill/>
          </a:ln>
        </p:spPr>
      </p:pic>
      <p:pic>
        <p:nvPicPr>
          <p:cNvPr id="580" name="Picture 20" descr="CORE-Skills-ICONS-5.png"/>
          <p:cNvPicPr/>
          <p:nvPr/>
        </p:nvPicPr>
        <p:blipFill>
          <a:blip r:embed="rId3"/>
          <a:stretch/>
        </p:blipFill>
        <p:spPr>
          <a:xfrm>
            <a:off x="236160" y="18360"/>
            <a:ext cx="873360" cy="87336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Ensemble Learning (Cont.)</a:t>
            </a:r>
            <a:endParaRPr lang="en-AU" sz="2000" b="0" strike="noStrike" spc="-1">
              <a:latin typeface="Arial"/>
            </a:endParaRPr>
          </a:p>
        </p:txBody>
      </p:sp>
      <p:sp>
        <p:nvSpPr>
          <p:cNvPr id="582"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583" name="CustomShape 3"/>
          <p:cNvSpPr/>
          <p:nvPr/>
        </p:nvSpPr>
        <p:spPr>
          <a:xfrm>
            <a:off x="5286240" y="4946400"/>
            <a:ext cx="3793680" cy="21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 Hands on Machine Learning with Scikit-Learn and TensorFlow, Cap. 7.</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sp>
        <p:nvSpPr>
          <p:cNvPr id="584" name="CustomShape 4"/>
          <p:cNvSpPr/>
          <p:nvPr/>
        </p:nvSpPr>
        <p:spPr>
          <a:xfrm>
            <a:off x="82440" y="1175400"/>
            <a:ext cx="89978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0" strike="noStrike" spc="-1">
                <a:solidFill>
                  <a:srgbClr val="0F1137"/>
                </a:solidFill>
                <a:latin typeface="Calibri"/>
              </a:rPr>
              <a:t>The ensemble’s prediction tends to generalize better than a single predictor. </a:t>
            </a: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p:txBody>
      </p:sp>
      <p:sp>
        <p:nvSpPr>
          <p:cNvPr id="585" name="CustomShape 5"/>
          <p:cNvSpPr/>
          <p:nvPr/>
        </p:nvSpPr>
        <p:spPr>
          <a:xfrm>
            <a:off x="82440" y="3963600"/>
            <a:ext cx="9143280" cy="664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Bagging introduces more diversity: slightly higher bias but lower variance.</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Bagging tends to produce better results.</a:t>
            </a: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586" name="CustomShape 6"/>
          <p:cNvSpPr/>
          <p:nvPr/>
        </p:nvSpPr>
        <p:spPr>
          <a:xfrm>
            <a:off x="77400" y="365976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Bagging or pasting?</a:t>
            </a:r>
            <a:endParaRPr lang="en-AU" sz="1600" b="0" strike="noStrike" spc="-1">
              <a:latin typeface="Arial"/>
            </a:endParaRPr>
          </a:p>
        </p:txBody>
      </p:sp>
      <p:pic>
        <p:nvPicPr>
          <p:cNvPr id="587" name="Picture 11"/>
          <p:cNvPicPr/>
          <p:nvPr/>
        </p:nvPicPr>
        <p:blipFill>
          <a:blip r:embed="rId2"/>
          <a:stretch/>
        </p:blipFill>
        <p:spPr>
          <a:xfrm>
            <a:off x="1442880" y="1545840"/>
            <a:ext cx="5972760" cy="2051280"/>
          </a:xfrm>
          <a:prstGeom prst="rect">
            <a:avLst/>
          </a:prstGeom>
          <a:ln w="0">
            <a:noFill/>
          </a:ln>
        </p:spPr>
      </p:pic>
      <p:sp>
        <p:nvSpPr>
          <p:cNvPr id="588" name="CustomShape 7"/>
          <p:cNvSpPr/>
          <p:nvPr/>
        </p:nvSpPr>
        <p:spPr>
          <a:xfrm>
            <a:off x="1759680" y="4613040"/>
            <a:ext cx="6396840" cy="327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tabLst>
                <a:tab pos="0" algn="l"/>
              </a:tabLst>
            </a:pPr>
            <a:r>
              <a:rPr lang="en-US" sz="1600" b="0" strike="noStrike" spc="-1">
                <a:solidFill>
                  <a:srgbClr val="0F1137"/>
                </a:solidFill>
                <a:latin typeface="Calibri"/>
                <a:ea typeface="DejaVu Sans"/>
              </a:rPr>
              <a:t>Boosting (AdaBoost, Gradient Boosting), Stacking.</a:t>
            </a: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p:txBody>
      </p:sp>
      <p:sp>
        <p:nvSpPr>
          <p:cNvPr id="589" name="CustomShape 8"/>
          <p:cNvSpPr/>
          <p:nvPr/>
        </p:nvSpPr>
        <p:spPr>
          <a:xfrm>
            <a:off x="77400" y="4598640"/>
            <a:ext cx="182196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Other approaches:</a:t>
            </a:r>
            <a:endParaRPr lang="en-AU" sz="1600" b="0" strike="noStrike" spc="-1">
              <a:latin typeface="Arial"/>
            </a:endParaRPr>
          </a:p>
        </p:txBody>
      </p:sp>
      <p:pic>
        <p:nvPicPr>
          <p:cNvPr id="590" name="Picture 14" descr="CORE-Skills-ICONS-5.png"/>
          <p:cNvPicPr/>
          <p:nvPr/>
        </p:nvPicPr>
        <p:blipFill>
          <a:blip r:embed="rId3"/>
          <a:stretch/>
        </p:blipFill>
        <p:spPr>
          <a:xfrm>
            <a:off x="236160" y="18360"/>
            <a:ext cx="873360" cy="873360"/>
          </a:xfrm>
          <a:prstGeom prst="rect">
            <a:avLst/>
          </a:prstGeom>
          <a:ln w="0">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Random Forests</a:t>
            </a:r>
            <a:endParaRPr lang="en-AU" sz="2000" b="0" strike="noStrike" spc="-1">
              <a:latin typeface="Arial"/>
            </a:endParaRPr>
          </a:p>
        </p:txBody>
      </p:sp>
      <p:sp>
        <p:nvSpPr>
          <p:cNvPr id="592"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593" name="CustomShape 3"/>
          <p:cNvSpPr/>
          <p:nvPr/>
        </p:nvSpPr>
        <p:spPr>
          <a:xfrm>
            <a:off x="5286240" y="4946400"/>
            <a:ext cx="3793680" cy="21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 Hands on Machine Learning with Scikit-Learn and TensorFlow, Cap. 7.</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sp>
        <p:nvSpPr>
          <p:cNvPr id="594" name="CustomShape 4"/>
          <p:cNvSpPr/>
          <p:nvPr/>
        </p:nvSpPr>
        <p:spPr>
          <a:xfrm>
            <a:off x="0" y="1631880"/>
            <a:ext cx="4728600" cy="228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Most commonly trained with the bagging method.</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Searches for the most informative feature in a (random) subset of the training set.</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Tree diversity flavours higher bias for a lower variance. </a:t>
            </a: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595" name="CustomShape 5"/>
          <p:cNvSpPr/>
          <p:nvPr/>
        </p:nvSpPr>
        <p:spPr>
          <a:xfrm>
            <a:off x="77400" y="127800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rPr>
              <a:t>An ensemble of Decision Trees:</a:t>
            </a:r>
            <a:endParaRPr lang="en-AU" sz="1600" b="0" strike="noStrike" spc="-1">
              <a:latin typeface="Arial"/>
            </a:endParaRPr>
          </a:p>
        </p:txBody>
      </p:sp>
      <p:sp>
        <p:nvSpPr>
          <p:cNvPr id="596" name="CustomShape 6"/>
          <p:cNvSpPr/>
          <p:nvPr/>
        </p:nvSpPr>
        <p:spPr>
          <a:xfrm>
            <a:off x="77400" y="3456360"/>
            <a:ext cx="4728600" cy="14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Most important features are likely to be near the root.</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Average depth at which a specific feature appears across all trees.</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ourier New"/>
                <a:ea typeface="DejaVu Sans"/>
              </a:rPr>
              <a:t>Feature_importance_variable.</a:t>
            </a: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597" name="CustomShape 7"/>
          <p:cNvSpPr/>
          <p:nvPr/>
        </p:nvSpPr>
        <p:spPr>
          <a:xfrm>
            <a:off x="155160" y="310248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Feature Importance</a:t>
            </a:r>
            <a:endParaRPr lang="en-AU" sz="1600" b="0" strike="noStrike" spc="-1">
              <a:latin typeface="Arial"/>
            </a:endParaRPr>
          </a:p>
        </p:txBody>
      </p:sp>
      <p:pic>
        <p:nvPicPr>
          <p:cNvPr id="598" name="Picture 16"/>
          <p:cNvPicPr/>
          <p:nvPr/>
        </p:nvPicPr>
        <p:blipFill>
          <a:blip r:embed="rId2"/>
          <a:stretch/>
        </p:blipFill>
        <p:spPr>
          <a:xfrm>
            <a:off x="4761000" y="1008720"/>
            <a:ext cx="4318920" cy="3895560"/>
          </a:xfrm>
          <a:prstGeom prst="rect">
            <a:avLst/>
          </a:prstGeom>
          <a:ln w="0">
            <a:noFill/>
          </a:ln>
        </p:spPr>
      </p:pic>
      <p:pic>
        <p:nvPicPr>
          <p:cNvPr id="599" name="Picture 17" descr="CORE-Skills-ICONS-5.png"/>
          <p:cNvPicPr/>
          <p:nvPr/>
        </p:nvPicPr>
        <p:blipFill>
          <a:blip r:embed="rId3"/>
          <a:stretch/>
        </p:blipFill>
        <p:spPr>
          <a:xfrm>
            <a:off x="236160" y="18360"/>
            <a:ext cx="873360" cy="87336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1060920" y="1741320"/>
            <a:ext cx="6184800" cy="1194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rPr>
              <a:t>Day 8 The Machine Learning Landscape</a:t>
            </a:r>
            <a:endParaRPr lang="en-AU" sz="48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Aspects of Random Forests</a:t>
            </a:r>
            <a:endParaRPr lang="en-AU" sz="2000" b="0" strike="noStrike" spc="-1">
              <a:latin typeface="Arial"/>
            </a:endParaRPr>
          </a:p>
        </p:txBody>
      </p:sp>
      <p:sp>
        <p:nvSpPr>
          <p:cNvPr id="601"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602" name="CustomShape 3"/>
          <p:cNvSpPr/>
          <p:nvPr/>
        </p:nvSpPr>
        <p:spPr>
          <a:xfrm>
            <a:off x="386280" y="1674720"/>
            <a:ext cx="9065880" cy="1339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60"/>
              </a:spcBef>
              <a:buClr>
                <a:srgbClr val="A40F6C"/>
              </a:buClr>
              <a:buFont typeface="Arial"/>
              <a:buChar char="•"/>
            </a:pPr>
            <a:r>
              <a:rPr lang="en-US" sz="1800" b="0" strike="noStrike" spc="-1">
                <a:solidFill>
                  <a:srgbClr val="0F1137"/>
                </a:solidFill>
                <a:latin typeface="Calibri"/>
                <a:ea typeface="DejaVu Sans"/>
              </a:rPr>
              <a:t>Among the most powerful ML algorithms.</a:t>
            </a:r>
            <a:endParaRPr lang="en-AU" sz="1800" b="0" strike="noStrike" spc="-1">
              <a:latin typeface="Arial"/>
            </a:endParaRPr>
          </a:p>
          <a:p>
            <a:pPr marL="343080" indent="-342360">
              <a:lnSpc>
                <a:spcPct val="100000"/>
              </a:lnSpc>
              <a:spcBef>
                <a:spcPts val="360"/>
              </a:spcBef>
              <a:buClr>
                <a:srgbClr val="A40F6C"/>
              </a:buClr>
              <a:buFont typeface="Arial"/>
              <a:buChar char="•"/>
            </a:pPr>
            <a:r>
              <a:rPr lang="en-US" sz="1800" b="0" strike="noStrike" spc="-1">
                <a:solidFill>
                  <a:srgbClr val="0F1137"/>
                </a:solidFill>
                <a:latin typeface="Calibri"/>
                <a:ea typeface="DejaVu Sans"/>
              </a:rPr>
              <a:t>Learn nonlinearities in the training set structure.</a:t>
            </a:r>
            <a:endParaRPr lang="en-AU" sz="1800" b="0" strike="noStrike" spc="-1">
              <a:latin typeface="Arial"/>
            </a:endParaRPr>
          </a:p>
          <a:p>
            <a:pPr marL="343080" indent="-342360">
              <a:lnSpc>
                <a:spcPct val="100000"/>
              </a:lnSpc>
              <a:spcBef>
                <a:spcPts val="360"/>
              </a:spcBef>
              <a:buClr>
                <a:srgbClr val="A40F6C"/>
              </a:buClr>
              <a:buFont typeface="Arial"/>
              <a:buChar char="•"/>
            </a:pPr>
            <a:r>
              <a:rPr lang="en-US" sz="1800" b="0" strike="noStrike" spc="-1">
                <a:solidFill>
                  <a:srgbClr val="0F1137"/>
                </a:solidFill>
                <a:latin typeface="Calibri"/>
                <a:ea typeface="DejaVu Sans"/>
              </a:rPr>
              <a:t>Robust to outliers.</a:t>
            </a:r>
            <a:endParaRPr lang="en-AU" sz="1800" b="0" strike="noStrike" spc="-1">
              <a:latin typeface="Arial"/>
            </a:endParaRPr>
          </a:p>
          <a:p>
            <a:pPr>
              <a:lnSpc>
                <a:spcPct val="100000"/>
              </a:lnSpc>
              <a:spcBef>
                <a:spcPts val="320"/>
              </a:spcBef>
            </a:pPr>
            <a:endParaRPr lang="en-AU" sz="1800" b="0" strike="noStrike" spc="-1">
              <a:latin typeface="Arial"/>
            </a:endParaRPr>
          </a:p>
          <a:p>
            <a:pPr>
              <a:lnSpc>
                <a:spcPct val="100000"/>
              </a:lnSpc>
              <a:spcBef>
                <a:spcPts val="320"/>
              </a:spcBef>
            </a:pPr>
            <a:endParaRPr lang="en-AU" sz="1800" b="0" strike="noStrike" spc="-1">
              <a:latin typeface="Arial"/>
            </a:endParaRPr>
          </a:p>
          <a:p>
            <a:pPr>
              <a:lnSpc>
                <a:spcPct val="100000"/>
              </a:lnSpc>
              <a:spcBef>
                <a:spcPts val="320"/>
              </a:spcBef>
            </a:pPr>
            <a:endParaRPr lang="en-AU" sz="1800" b="0" strike="noStrike" spc="-1">
              <a:latin typeface="Arial"/>
            </a:endParaRPr>
          </a:p>
          <a:p>
            <a:pPr>
              <a:lnSpc>
                <a:spcPct val="100000"/>
              </a:lnSpc>
              <a:spcBef>
                <a:spcPts val="320"/>
              </a:spcBef>
            </a:pPr>
            <a:endParaRPr lang="en-AU" sz="1800" b="0" strike="noStrike" spc="-1">
              <a:latin typeface="Arial"/>
            </a:endParaRPr>
          </a:p>
          <a:p>
            <a:pPr>
              <a:lnSpc>
                <a:spcPct val="100000"/>
              </a:lnSpc>
              <a:spcBef>
                <a:spcPts val="320"/>
              </a:spcBef>
            </a:pPr>
            <a:endParaRPr lang="en-AU" sz="1800" b="0" strike="noStrike" spc="-1">
              <a:latin typeface="Arial"/>
            </a:endParaRPr>
          </a:p>
        </p:txBody>
      </p:sp>
      <p:sp>
        <p:nvSpPr>
          <p:cNvPr id="603" name="CustomShape 4"/>
          <p:cNvSpPr/>
          <p:nvPr/>
        </p:nvSpPr>
        <p:spPr>
          <a:xfrm>
            <a:off x="386280" y="132120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60"/>
              </a:spcBef>
              <a:tabLst>
                <a:tab pos="0" algn="l"/>
              </a:tabLst>
            </a:pPr>
            <a:r>
              <a:rPr lang="en-US" sz="1800" b="1" strike="noStrike" spc="-1">
                <a:solidFill>
                  <a:srgbClr val="A40F6C"/>
                </a:solidFill>
                <a:latin typeface="Calibri"/>
              </a:rPr>
              <a:t>Pros:</a:t>
            </a:r>
            <a:endParaRPr lang="en-AU" sz="1800" b="0" strike="noStrike" spc="-1">
              <a:latin typeface="Arial"/>
            </a:endParaRPr>
          </a:p>
        </p:txBody>
      </p:sp>
      <p:sp>
        <p:nvSpPr>
          <p:cNvPr id="604" name="CustomShape 5"/>
          <p:cNvSpPr/>
          <p:nvPr/>
        </p:nvSpPr>
        <p:spPr>
          <a:xfrm>
            <a:off x="386280" y="3183120"/>
            <a:ext cx="8407800" cy="144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60"/>
              </a:spcBef>
              <a:buClr>
                <a:srgbClr val="A40F6C"/>
              </a:buClr>
              <a:buFont typeface="Arial"/>
              <a:buChar char="•"/>
            </a:pPr>
            <a:r>
              <a:rPr lang="en-US" sz="1800" b="0" strike="noStrike" spc="-1">
                <a:solidFill>
                  <a:srgbClr val="0F1137"/>
                </a:solidFill>
                <a:latin typeface="Calibri"/>
                <a:ea typeface="DejaVu Sans"/>
              </a:rPr>
              <a:t>In each node, the training algorithm compares all features in all samples. It can be slow for larger datasets.</a:t>
            </a:r>
            <a:endParaRPr lang="en-AU" sz="1800" b="0" strike="noStrike" spc="-1">
              <a:latin typeface="Arial"/>
            </a:endParaRPr>
          </a:p>
          <a:p>
            <a:pPr marL="343080" indent="-342360">
              <a:lnSpc>
                <a:spcPct val="100000"/>
              </a:lnSpc>
              <a:spcBef>
                <a:spcPts val="360"/>
              </a:spcBef>
              <a:buClr>
                <a:srgbClr val="A40F6C"/>
              </a:buClr>
              <a:buFont typeface="Arial"/>
              <a:buChar char="•"/>
            </a:pPr>
            <a:r>
              <a:rPr lang="en-US" sz="1800" b="0" strike="noStrike" spc="-1">
                <a:solidFill>
                  <a:srgbClr val="0F1137"/>
                </a:solidFill>
                <a:latin typeface="Calibri"/>
                <a:ea typeface="DejaVu Sans"/>
              </a:rPr>
              <a:t>Attention to the regularization hyperparameters.</a:t>
            </a:r>
            <a:endParaRPr lang="en-AU" sz="1800" b="0" strike="noStrike" spc="-1">
              <a:latin typeface="Arial"/>
            </a:endParaRPr>
          </a:p>
          <a:p>
            <a:pPr marL="343080" indent="-342360">
              <a:lnSpc>
                <a:spcPct val="100000"/>
              </a:lnSpc>
              <a:spcBef>
                <a:spcPts val="360"/>
              </a:spcBef>
              <a:buClr>
                <a:srgbClr val="A40F6C"/>
              </a:buClr>
              <a:buFont typeface="Arial"/>
              <a:buChar char="•"/>
            </a:pPr>
            <a:r>
              <a:rPr lang="en-US" sz="1800" b="0" strike="noStrike" spc="-1">
                <a:solidFill>
                  <a:srgbClr val="0F1137"/>
                </a:solidFill>
                <a:latin typeface="Calibri"/>
                <a:ea typeface="DejaVu Sans"/>
              </a:rPr>
              <a:t>Ensemble makes prediction less intuitive.</a:t>
            </a:r>
            <a:endParaRPr lang="en-AU" sz="1800" b="0" strike="noStrike" spc="-1">
              <a:latin typeface="Arial"/>
            </a:endParaRPr>
          </a:p>
          <a:p>
            <a:pPr>
              <a:lnSpc>
                <a:spcPct val="100000"/>
              </a:lnSpc>
              <a:spcBef>
                <a:spcPts val="360"/>
              </a:spcBef>
            </a:pPr>
            <a:endParaRPr lang="en-AU" sz="1800" b="0" strike="noStrike" spc="-1">
              <a:latin typeface="Arial"/>
            </a:endParaRPr>
          </a:p>
          <a:p>
            <a:pPr>
              <a:lnSpc>
                <a:spcPct val="100000"/>
              </a:lnSpc>
              <a:spcBef>
                <a:spcPts val="320"/>
              </a:spcBef>
            </a:pPr>
            <a:endParaRPr lang="en-AU" sz="1800" b="0" strike="noStrike" spc="-1">
              <a:latin typeface="Arial"/>
            </a:endParaRPr>
          </a:p>
          <a:p>
            <a:pPr>
              <a:lnSpc>
                <a:spcPct val="100000"/>
              </a:lnSpc>
              <a:spcBef>
                <a:spcPts val="320"/>
              </a:spcBef>
            </a:pPr>
            <a:endParaRPr lang="en-AU" sz="1800" b="0" strike="noStrike" spc="-1">
              <a:latin typeface="Arial"/>
            </a:endParaRPr>
          </a:p>
          <a:p>
            <a:pPr>
              <a:lnSpc>
                <a:spcPct val="100000"/>
              </a:lnSpc>
              <a:spcBef>
                <a:spcPts val="320"/>
              </a:spcBef>
            </a:pPr>
            <a:endParaRPr lang="en-AU" sz="1800" b="0" strike="noStrike" spc="-1">
              <a:latin typeface="Arial"/>
            </a:endParaRPr>
          </a:p>
          <a:p>
            <a:pPr>
              <a:lnSpc>
                <a:spcPct val="100000"/>
              </a:lnSpc>
              <a:spcBef>
                <a:spcPts val="320"/>
              </a:spcBef>
            </a:pPr>
            <a:endParaRPr lang="en-AU" sz="1800" b="0" strike="noStrike" spc="-1">
              <a:latin typeface="Arial"/>
            </a:endParaRPr>
          </a:p>
        </p:txBody>
      </p:sp>
      <p:sp>
        <p:nvSpPr>
          <p:cNvPr id="605" name="CustomShape 6"/>
          <p:cNvSpPr/>
          <p:nvPr/>
        </p:nvSpPr>
        <p:spPr>
          <a:xfrm>
            <a:off x="386280" y="282960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60"/>
              </a:spcBef>
              <a:tabLst>
                <a:tab pos="0" algn="l"/>
              </a:tabLst>
            </a:pPr>
            <a:r>
              <a:rPr lang="en-US" sz="1800" b="1" strike="noStrike" spc="-1">
                <a:solidFill>
                  <a:srgbClr val="A40F6C"/>
                </a:solidFill>
                <a:latin typeface="Calibri"/>
                <a:ea typeface="DejaVu Sans"/>
              </a:rPr>
              <a:t>Cons:</a:t>
            </a:r>
            <a:endParaRPr lang="en-AU" sz="1800" b="0" strike="noStrike" spc="-1">
              <a:latin typeface="Arial"/>
            </a:endParaRPr>
          </a:p>
        </p:txBody>
      </p:sp>
      <p:pic>
        <p:nvPicPr>
          <p:cNvPr id="606" name="Picture 13" descr="CORE-Skills-ICONS-5.png"/>
          <p:cNvPicPr/>
          <p:nvPr/>
        </p:nvPicPr>
        <p:blipFill>
          <a:blip r:embed="rId2"/>
          <a:stretch/>
        </p:blipFill>
        <p:spPr>
          <a:xfrm>
            <a:off x="236160" y="18360"/>
            <a:ext cx="873360" cy="873360"/>
          </a:xfrm>
          <a:prstGeom prst="rect">
            <a:avLst/>
          </a:prstGeom>
          <a:ln w="0">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Aspects of Random Forests (Cont.)</a:t>
            </a:r>
            <a:endParaRPr lang="en-AU" sz="2000" b="0" strike="noStrike" spc="-1">
              <a:latin typeface="Arial"/>
            </a:endParaRPr>
          </a:p>
        </p:txBody>
      </p:sp>
      <p:sp>
        <p:nvSpPr>
          <p:cNvPr id="608"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609" name="CustomShape 3"/>
          <p:cNvSpPr/>
          <p:nvPr/>
        </p:nvSpPr>
        <p:spPr>
          <a:xfrm>
            <a:off x="2014560" y="4815000"/>
            <a:ext cx="7065360" cy="34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 Harvey, A. S., and G. Fotopoulos. "GEOLOGICAL MAPPING USING MACHINE LEARNING ALGORITHMS." International Archives of the Photogrammetry, Remote Sensing &amp; Spatial Information Sciences 41 (2016).</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sp>
        <p:nvSpPr>
          <p:cNvPr id="610" name="CustomShape 4"/>
          <p:cNvSpPr/>
          <p:nvPr/>
        </p:nvSpPr>
        <p:spPr>
          <a:xfrm>
            <a:off x="0" y="1166760"/>
            <a:ext cx="9065880" cy="63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Promise technique when there are many discontinuities in the data structure (orthogonal features) – features showing almost no linear dependencies. </a:t>
            </a: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pic>
        <p:nvPicPr>
          <p:cNvPr id="611" name="Picture 11"/>
          <p:cNvPicPr/>
          <p:nvPr/>
        </p:nvPicPr>
        <p:blipFill>
          <a:blip r:embed="rId2"/>
          <a:stretch/>
        </p:blipFill>
        <p:spPr>
          <a:xfrm>
            <a:off x="1475640" y="1800360"/>
            <a:ext cx="6114240" cy="2779920"/>
          </a:xfrm>
          <a:prstGeom prst="rect">
            <a:avLst/>
          </a:prstGeom>
          <a:ln w="0">
            <a:noFill/>
          </a:ln>
        </p:spPr>
      </p:pic>
      <p:sp>
        <p:nvSpPr>
          <p:cNvPr id="612" name="CustomShape 5"/>
          <p:cNvSpPr/>
          <p:nvPr/>
        </p:nvSpPr>
        <p:spPr>
          <a:xfrm>
            <a:off x="2965680" y="4510080"/>
            <a:ext cx="3363120" cy="416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tabLst>
                <a:tab pos="0" algn="l"/>
              </a:tabLst>
            </a:pPr>
            <a:r>
              <a:rPr lang="en-US" sz="1600" b="0" strike="noStrike" spc="-1">
                <a:solidFill>
                  <a:srgbClr val="0F1137"/>
                </a:solidFill>
                <a:latin typeface="Calibri"/>
                <a:ea typeface="DejaVu Sans"/>
              </a:rPr>
              <a:t>Identification of geological rocktypes</a:t>
            </a: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p:txBody>
      </p:sp>
      <p:pic>
        <p:nvPicPr>
          <p:cNvPr id="613" name="Picture 13" descr="CORE-Skills-ICONS-5.png"/>
          <p:cNvPicPr/>
          <p:nvPr/>
        </p:nvPicPr>
        <p:blipFill>
          <a:blip r:embed="rId3"/>
          <a:stretch/>
        </p:blipFill>
        <p:spPr>
          <a:xfrm>
            <a:off x="236160" y="18360"/>
            <a:ext cx="873360" cy="873360"/>
          </a:xfrm>
          <a:prstGeom prst="rect">
            <a:avLst/>
          </a:prstGeom>
          <a:ln w="0">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Random Forests - Exercise</a:t>
            </a:r>
            <a:endParaRPr lang="en-AU" sz="2000" b="0" strike="noStrike" spc="-1">
              <a:latin typeface="Arial"/>
            </a:endParaRPr>
          </a:p>
        </p:txBody>
      </p:sp>
      <p:sp>
        <p:nvSpPr>
          <p:cNvPr id="615"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616" name="CustomShape 3"/>
          <p:cNvSpPr/>
          <p:nvPr/>
        </p:nvSpPr>
        <p:spPr>
          <a:xfrm>
            <a:off x="596880" y="1321200"/>
            <a:ext cx="6949440" cy="325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A40F6C"/>
                </a:solidFill>
                <a:latin typeface="Calibri"/>
                <a:ea typeface="DejaVu Sans"/>
              </a:rPr>
              <a:t>Exercise</a:t>
            </a:r>
            <a:endParaRPr lang="en-AU" sz="2000" b="0" strike="noStrike" spc="-1">
              <a:latin typeface="Arial"/>
            </a:endParaRPr>
          </a:p>
        </p:txBody>
      </p:sp>
      <p:pic>
        <p:nvPicPr>
          <p:cNvPr id="617" name="Picture 13" descr="CORE-Skills-ICONS-5.png"/>
          <p:cNvPicPr/>
          <p:nvPr/>
        </p:nvPicPr>
        <p:blipFill>
          <a:blip r:embed="rId2"/>
          <a:stretch/>
        </p:blipFill>
        <p:spPr>
          <a:xfrm>
            <a:off x="236160" y="18360"/>
            <a:ext cx="873360" cy="873360"/>
          </a:xfrm>
          <a:prstGeom prst="rect">
            <a:avLst/>
          </a:prstGeom>
          <a:ln w="0">
            <a:noFill/>
          </a:ln>
        </p:spPr>
      </p:pic>
      <p:sp>
        <p:nvSpPr>
          <p:cNvPr id="618" name="CustomShape 4"/>
          <p:cNvSpPr/>
          <p:nvPr/>
        </p:nvSpPr>
        <p:spPr>
          <a:xfrm>
            <a:off x="226800" y="1825920"/>
            <a:ext cx="8829360" cy="150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200000"/>
              </a:lnSpc>
              <a:spcBef>
                <a:spcPts val="320"/>
              </a:spcBef>
              <a:buClr>
                <a:srgbClr val="A40F6C"/>
              </a:buClr>
              <a:buFont typeface="Arial"/>
              <a:buChar char="•"/>
            </a:pPr>
            <a:r>
              <a:rPr lang="en-US" sz="1600" b="0" strike="noStrike" spc="-1">
                <a:solidFill>
                  <a:srgbClr val="0F1137"/>
                </a:solidFill>
                <a:latin typeface="Calibri"/>
              </a:rPr>
              <a:t>Open </a:t>
            </a:r>
            <a:r>
              <a:rPr lang="en-US" sz="1600" b="0" u="sng" strike="noStrike" spc="-1">
                <a:solidFill>
                  <a:srgbClr val="0000FF"/>
                </a:solidFill>
                <a:uFillTx/>
                <a:latin typeface="Calibri"/>
                <a:hlinkClick r:id="rId3"/>
              </a:rPr>
              <a:t>am1-iron-ore-dataset.ipynb</a:t>
            </a:r>
            <a:r>
              <a:rPr lang="en-US" sz="1600" b="0" strike="noStrike" spc="-1">
                <a:solidFill>
                  <a:srgbClr val="0F1137"/>
                </a:solidFill>
                <a:latin typeface="Calibri"/>
              </a:rPr>
              <a:t> and go through the the exercises related to the Random Forests classification.</a:t>
            </a:r>
            <a:endParaRPr lang="en-AU" sz="1600" b="0" strike="noStrike" spc="-1">
              <a:latin typeface="Arial"/>
            </a:endParaRPr>
          </a:p>
          <a:p>
            <a:pPr>
              <a:lnSpc>
                <a:spcPct val="100000"/>
              </a:lnSpc>
              <a:spcBef>
                <a:spcPts val="300"/>
              </a:spcBef>
            </a:pPr>
            <a:endParaRPr lang="en-AU" sz="16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Support Vector Machines (SVMs)</a:t>
            </a:r>
            <a:endParaRPr lang="en-AU" sz="2000" b="0" strike="noStrike" spc="-1">
              <a:latin typeface="Arial"/>
            </a:endParaRPr>
          </a:p>
        </p:txBody>
      </p:sp>
      <p:sp>
        <p:nvSpPr>
          <p:cNvPr id="620"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621" name="CustomShape 3"/>
          <p:cNvSpPr/>
          <p:nvPr/>
        </p:nvSpPr>
        <p:spPr>
          <a:xfrm>
            <a:off x="-20880" y="1624320"/>
            <a:ext cx="4399920" cy="618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Classification and regression.</a:t>
            </a: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622" name="CustomShape 4"/>
          <p:cNvSpPr/>
          <p:nvPr/>
        </p:nvSpPr>
        <p:spPr>
          <a:xfrm>
            <a:off x="56520" y="128376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Used for:</a:t>
            </a:r>
            <a:endParaRPr lang="en-AU" sz="1600" b="0" strike="noStrike" spc="-1">
              <a:latin typeface="Arial"/>
            </a:endParaRPr>
          </a:p>
        </p:txBody>
      </p:sp>
      <p:sp>
        <p:nvSpPr>
          <p:cNvPr id="623" name="CustomShape 5"/>
          <p:cNvSpPr/>
          <p:nvPr/>
        </p:nvSpPr>
        <p:spPr>
          <a:xfrm>
            <a:off x="-20880" y="2700000"/>
            <a:ext cx="5281560" cy="69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It maximizes the distance to the nearest points relative to both classes.</a:t>
            </a:r>
            <a:endParaRPr lang="en-AU" sz="1600" b="0" strike="noStrike" spc="-1">
              <a:latin typeface="Arial"/>
            </a:endParaRPr>
          </a:p>
          <a:p>
            <a:pPr>
              <a:lnSpc>
                <a:spcPct val="100000"/>
              </a:lnSpc>
              <a:spcBef>
                <a:spcPts val="320"/>
              </a:spcBef>
            </a:pPr>
            <a:endParaRPr lang="en-AU" sz="1600" b="0" strike="noStrike" spc="-1">
              <a:latin typeface="Arial"/>
            </a:endParaRPr>
          </a:p>
          <a:p>
            <a:pPr>
              <a:lnSpc>
                <a:spcPct val="100000"/>
              </a:lnSpc>
              <a:spcBef>
                <a:spcPts val="320"/>
              </a:spcBef>
            </a:pPr>
            <a:endParaRPr lang="en-AU" sz="1600" b="0" strike="noStrike" spc="-1">
              <a:latin typeface="Arial"/>
            </a:endParaRPr>
          </a:p>
          <a:p>
            <a:pPr>
              <a:lnSpc>
                <a:spcPct val="100000"/>
              </a:lnSpc>
              <a:spcBef>
                <a:spcPts val="320"/>
              </a:spcBef>
            </a:pPr>
            <a:endParaRPr lang="en-AU" sz="1600" b="0" strike="noStrike" spc="-1">
              <a:latin typeface="Arial"/>
            </a:endParaRPr>
          </a:p>
          <a:p>
            <a:pPr>
              <a:lnSpc>
                <a:spcPct val="100000"/>
              </a:lnSpc>
              <a:spcBef>
                <a:spcPts val="320"/>
              </a:spcBef>
            </a:pPr>
            <a:endParaRPr lang="en-AU" sz="1600" b="0" strike="noStrike" spc="-1">
              <a:latin typeface="Arial"/>
            </a:endParaRPr>
          </a:p>
        </p:txBody>
      </p:sp>
      <p:sp>
        <p:nvSpPr>
          <p:cNvPr id="624" name="CustomShape 6"/>
          <p:cNvSpPr/>
          <p:nvPr/>
        </p:nvSpPr>
        <p:spPr>
          <a:xfrm>
            <a:off x="56520" y="235944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Large margin classification:</a:t>
            </a:r>
            <a:endParaRPr lang="en-AU" sz="1600" b="0" strike="noStrike" spc="-1">
              <a:latin typeface="Arial"/>
            </a:endParaRPr>
          </a:p>
        </p:txBody>
      </p:sp>
      <p:sp>
        <p:nvSpPr>
          <p:cNvPr id="625" name="CustomShape 7"/>
          <p:cNvSpPr/>
          <p:nvPr/>
        </p:nvSpPr>
        <p:spPr>
          <a:xfrm>
            <a:off x="35280" y="3959280"/>
            <a:ext cx="5329800" cy="992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More robust to classification errors, better generalization. </a:t>
            </a:r>
            <a:endParaRPr lang="en-AU" sz="1600" b="0" strike="noStrike" spc="-1">
              <a:latin typeface="Arial"/>
            </a:endParaRPr>
          </a:p>
          <a:p>
            <a:pPr>
              <a:lnSpc>
                <a:spcPct val="100000"/>
              </a:lnSpc>
              <a:spcBef>
                <a:spcPts val="320"/>
              </a:spcBef>
            </a:pPr>
            <a:endParaRPr lang="en-AU" sz="1600" b="0" strike="noStrike" spc="-1">
              <a:latin typeface="Arial"/>
            </a:endParaRPr>
          </a:p>
          <a:p>
            <a:pPr>
              <a:lnSpc>
                <a:spcPct val="100000"/>
              </a:lnSpc>
              <a:spcBef>
                <a:spcPts val="320"/>
              </a:spcBef>
            </a:pPr>
            <a:endParaRPr lang="en-AU" sz="1600" b="0" strike="noStrike" spc="-1">
              <a:latin typeface="Arial"/>
            </a:endParaRPr>
          </a:p>
          <a:p>
            <a:pPr>
              <a:lnSpc>
                <a:spcPct val="100000"/>
              </a:lnSpc>
              <a:spcBef>
                <a:spcPts val="320"/>
              </a:spcBef>
            </a:pPr>
            <a:endParaRPr lang="en-AU" sz="1600" b="0" strike="noStrike" spc="-1">
              <a:latin typeface="Arial"/>
            </a:endParaRPr>
          </a:p>
        </p:txBody>
      </p:sp>
      <p:sp>
        <p:nvSpPr>
          <p:cNvPr id="626" name="CustomShape 8"/>
          <p:cNvSpPr/>
          <p:nvPr/>
        </p:nvSpPr>
        <p:spPr>
          <a:xfrm>
            <a:off x="112680" y="361872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What that means?</a:t>
            </a:r>
            <a:endParaRPr lang="en-AU" sz="1600" b="0" strike="noStrike" spc="-1">
              <a:latin typeface="Arial"/>
            </a:endParaRPr>
          </a:p>
        </p:txBody>
      </p:sp>
      <p:pic>
        <p:nvPicPr>
          <p:cNvPr id="627" name="Picture 18"/>
          <p:cNvPicPr/>
          <p:nvPr/>
        </p:nvPicPr>
        <p:blipFill>
          <a:blip r:embed="rId2"/>
          <a:stretch/>
        </p:blipFill>
        <p:spPr>
          <a:xfrm>
            <a:off x="5500800" y="932040"/>
            <a:ext cx="3054240" cy="2046960"/>
          </a:xfrm>
          <a:prstGeom prst="rect">
            <a:avLst/>
          </a:prstGeom>
          <a:ln w="0">
            <a:noFill/>
          </a:ln>
        </p:spPr>
      </p:pic>
      <p:sp>
        <p:nvSpPr>
          <p:cNvPr id="628" name="Line 9"/>
          <p:cNvSpPr/>
          <p:nvPr/>
        </p:nvSpPr>
        <p:spPr>
          <a:xfrm flipH="1">
            <a:off x="7732080" y="932040"/>
            <a:ext cx="182880" cy="1868040"/>
          </a:xfrm>
          <a:prstGeom prst="line">
            <a:avLst/>
          </a:prstGeom>
          <a:ln>
            <a:solidFill>
              <a:srgbClr val="EC1C24"/>
            </a:solidFill>
            <a:round/>
          </a:ln>
        </p:spPr>
        <p:style>
          <a:lnRef idx="2">
            <a:schemeClr val="accent1"/>
          </a:lnRef>
          <a:fillRef idx="0">
            <a:schemeClr val="accent1"/>
          </a:fillRef>
          <a:effectRef idx="1">
            <a:schemeClr val="accent1"/>
          </a:effectRef>
          <a:fontRef idx="minor"/>
        </p:style>
      </p:sp>
      <p:sp>
        <p:nvSpPr>
          <p:cNvPr id="629" name="Line 10"/>
          <p:cNvSpPr/>
          <p:nvPr/>
        </p:nvSpPr>
        <p:spPr>
          <a:xfrm flipV="1">
            <a:off x="5715000" y="1836360"/>
            <a:ext cx="2840400" cy="198720"/>
          </a:xfrm>
          <a:prstGeom prst="line">
            <a:avLst/>
          </a:prstGeom>
          <a:ln>
            <a:solidFill>
              <a:schemeClr val="accent4">
                <a:lumMod val="75000"/>
              </a:schemeClr>
            </a:solidFill>
            <a:round/>
          </a:ln>
        </p:spPr>
        <p:style>
          <a:lnRef idx="2">
            <a:schemeClr val="accent1"/>
          </a:lnRef>
          <a:fillRef idx="0">
            <a:schemeClr val="accent1"/>
          </a:fillRef>
          <a:effectRef idx="1">
            <a:schemeClr val="accent1"/>
          </a:effectRef>
          <a:fontRef idx="minor"/>
        </p:style>
      </p:sp>
      <p:sp>
        <p:nvSpPr>
          <p:cNvPr id="630" name="Line 11"/>
          <p:cNvSpPr/>
          <p:nvPr/>
        </p:nvSpPr>
        <p:spPr>
          <a:xfrm>
            <a:off x="5674680" y="1440000"/>
            <a:ext cx="1508760" cy="1360080"/>
          </a:xfrm>
          <a:prstGeom prst="line">
            <a:avLst/>
          </a:prstGeom>
          <a:ln>
            <a:solidFill>
              <a:srgbClr val="FF0000"/>
            </a:solidFill>
            <a:round/>
          </a:ln>
        </p:spPr>
        <p:style>
          <a:lnRef idx="2">
            <a:schemeClr val="accent1"/>
          </a:lnRef>
          <a:fillRef idx="0">
            <a:schemeClr val="accent1"/>
          </a:fillRef>
          <a:effectRef idx="1">
            <a:schemeClr val="accent1"/>
          </a:effectRef>
          <a:fontRef idx="minor"/>
        </p:style>
      </p:sp>
      <p:grpSp>
        <p:nvGrpSpPr>
          <p:cNvPr id="631" name="Group 12"/>
          <p:cNvGrpSpPr/>
          <p:nvPr/>
        </p:nvGrpSpPr>
        <p:grpSpPr>
          <a:xfrm>
            <a:off x="5517720" y="3051000"/>
            <a:ext cx="3519720" cy="2091600"/>
            <a:chOff x="5517720" y="3051000"/>
            <a:chExt cx="3519720" cy="2091600"/>
          </a:xfrm>
        </p:grpSpPr>
        <p:pic>
          <p:nvPicPr>
            <p:cNvPr id="632" name="Picture 32"/>
            <p:cNvPicPr/>
            <p:nvPr/>
          </p:nvPicPr>
          <p:blipFill>
            <a:blip r:embed="rId3"/>
            <a:stretch/>
          </p:blipFill>
          <p:spPr>
            <a:xfrm>
              <a:off x="5517720" y="3051000"/>
              <a:ext cx="3054240" cy="2091600"/>
            </a:xfrm>
            <a:prstGeom prst="rect">
              <a:avLst/>
            </a:prstGeom>
            <a:ln w="0">
              <a:noFill/>
            </a:ln>
          </p:spPr>
        </p:pic>
        <p:sp>
          <p:nvSpPr>
            <p:cNvPr id="633" name="CustomShape 13"/>
            <p:cNvSpPr/>
            <p:nvPr/>
          </p:nvSpPr>
          <p:spPr>
            <a:xfrm>
              <a:off x="7097400" y="4432680"/>
              <a:ext cx="981000" cy="1008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4" name="CustomShape 14"/>
            <p:cNvSpPr/>
            <p:nvPr/>
          </p:nvSpPr>
          <p:spPr>
            <a:xfrm>
              <a:off x="7271640" y="3934080"/>
              <a:ext cx="763920" cy="32832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5" name="CustomShape 15"/>
            <p:cNvSpPr/>
            <p:nvPr/>
          </p:nvSpPr>
          <p:spPr>
            <a:xfrm flipV="1">
              <a:off x="6891480" y="3933360"/>
              <a:ext cx="291600" cy="183600"/>
            </a:xfrm>
            <a:custGeom>
              <a:avLst/>
              <a:gdLst/>
              <a:ahLst/>
              <a:cxnLst/>
              <a:rect l="l" t="t" r="r" b="b"/>
              <a:pathLst>
                <a:path w="21600" h="21600">
                  <a:moveTo>
                    <a:pt x="0" y="0"/>
                  </a:moveTo>
                  <a:lnTo>
                    <a:pt x="21600" y="21600"/>
                  </a:lnTo>
                </a:path>
              </a:pathLst>
            </a:custGeom>
            <a:noFill/>
            <a:ln>
              <a:solidFill>
                <a:srgbClr val="C0000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6" name="CustomShape 16"/>
            <p:cNvSpPr/>
            <p:nvPr/>
          </p:nvSpPr>
          <p:spPr>
            <a:xfrm flipH="1">
              <a:off x="6765480" y="4305960"/>
              <a:ext cx="250920" cy="194040"/>
            </a:xfrm>
            <a:custGeom>
              <a:avLst/>
              <a:gdLst/>
              <a:ahLst/>
              <a:cxnLst/>
              <a:rect l="l" t="t" r="r" b="b"/>
              <a:pathLst>
                <a:path w="21600" h="21600">
                  <a:moveTo>
                    <a:pt x="0" y="0"/>
                  </a:moveTo>
                  <a:lnTo>
                    <a:pt x="21600" y="21600"/>
                  </a:lnTo>
                </a:path>
              </a:pathLst>
            </a:custGeom>
            <a:noFill/>
            <a:ln>
              <a:solidFill>
                <a:srgbClr val="C0000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637" name="Line 17"/>
            <p:cNvSpPr/>
            <p:nvPr/>
          </p:nvSpPr>
          <p:spPr>
            <a:xfrm>
              <a:off x="6674760" y="3057480"/>
              <a:ext cx="1240200" cy="1869120"/>
            </a:xfrm>
            <a:prstGeom prst="line">
              <a:avLst/>
            </a:prstGeom>
            <a:ln>
              <a:solidFill>
                <a:srgbClr val="0070C0"/>
              </a:solidFill>
              <a:prstDash val="sysDash"/>
              <a:round/>
            </a:ln>
          </p:spPr>
          <p:style>
            <a:lnRef idx="2">
              <a:schemeClr val="accent1"/>
            </a:lnRef>
            <a:fillRef idx="0">
              <a:schemeClr val="accent1"/>
            </a:fillRef>
            <a:effectRef idx="1">
              <a:schemeClr val="accent1"/>
            </a:effectRef>
            <a:fontRef idx="minor"/>
          </p:style>
        </p:sp>
        <p:sp>
          <p:nvSpPr>
            <p:cNvPr id="638" name="Line 18"/>
            <p:cNvSpPr/>
            <p:nvPr/>
          </p:nvSpPr>
          <p:spPr>
            <a:xfrm>
              <a:off x="5674680" y="3134520"/>
              <a:ext cx="1252440" cy="1792080"/>
            </a:xfrm>
            <a:prstGeom prst="line">
              <a:avLst/>
            </a:prstGeom>
            <a:ln>
              <a:solidFill>
                <a:srgbClr val="0070C0"/>
              </a:solidFill>
              <a:prstDash val="sysDash"/>
              <a:round/>
            </a:ln>
          </p:spPr>
          <p:style>
            <a:lnRef idx="2">
              <a:schemeClr val="accent1"/>
            </a:lnRef>
            <a:fillRef idx="0">
              <a:schemeClr val="accent1"/>
            </a:fillRef>
            <a:effectRef idx="1">
              <a:schemeClr val="accent1"/>
            </a:effectRef>
            <a:fontRef idx="minor"/>
          </p:style>
        </p:sp>
        <p:sp>
          <p:nvSpPr>
            <p:cNvPr id="639" name="CustomShape 19"/>
            <p:cNvSpPr/>
            <p:nvPr/>
          </p:nvSpPr>
          <p:spPr>
            <a:xfrm>
              <a:off x="7162560" y="3828240"/>
              <a:ext cx="142560" cy="123480"/>
            </a:xfrm>
            <a:prstGeom prst="ellipse">
              <a:avLst/>
            </a:prstGeom>
            <a:noFill/>
            <a:ln w="25400">
              <a:solidFill>
                <a:schemeClr val="tx2"/>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0" name="CustomShape 20"/>
            <p:cNvSpPr/>
            <p:nvPr/>
          </p:nvSpPr>
          <p:spPr>
            <a:xfrm>
              <a:off x="6622560" y="4498200"/>
              <a:ext cx="142560" cy="123480"/>
            </a:xfrm>
            <a:prstGeom prst="ellipse">
              <a:avLst/>
            </a:prstGeom>
            <a:noFill/>
            <a:ln w="25400">
              <a:solidFill>
                <a:schemeClr val="tx2"/>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1" name="CustomShape 21"/>
            <p:cNvSpPr/>
            <p:nvPr/>
          </p:nvSpPr>
          <p:spPr>
            <a:xfrm>
              <a:off x="7987680" y="4151160"/>
              <a:ext cx="1049760" cy="57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Calibri"/>
                  <a:ea typeface="DejaVu Sans"/>
                </a:rPr>
                <a:t>support</a:t>
              </a:r>
              <a:endParaRPr lang="en-AU" sz="1600" b="0" strike="noStrike" spc="-1">
                <a:latin typeface="Arial"/>
              </a:endParaRPr>
            </a:p>
            <a:p>
              <a:pPr>
                <a:lnSpc>
                  <a:spcPct val="100000"/>
                </a:lnSpc>
              </a:pPr>
              <a:r>
                <a:rPr lang="en-US" sz="1600" b="0" strike="noStrike" spc="-1">
                  <a:solidFill>
                    <a:srgbClr val="000000"/>
                  </a:solidFill>
                  <a:latin typeface="Calibri"/>
                  <a:ea typeface="DejaVu Sans"/>
                </a:rPr>
                <a:t> vectors</a:t>
              </a:r>
              <a:endParaRPr lang="en-AU" sz="1600" b="0" strike="noStrike" spc="-1">
                <a:latin typeface="Arial"/>
              </a:endParaRPr>
            </a:p>
          </p:txBody>
        </p:sp>
      </p:grpSp>
      <p:pic>
        <p:nvPicPr>
          <p:cNvPr id="642" name="Picture 77" descr="CORE-Skills-ICONS-5.png"/>
          <p:cNvPicPr/>
          <p:nvPr/>
        </p:nvPicPr>
        <p:blipFill>
          <a:blip r:embed="rId4"/>
          <a:stretch/>
        </p:blipFill>
        <p:spPr>
          <a:xfrm>
            <a:off x="236160" y="18360"/>
            <a:ext cx="873360" cy="873360"/>
          </a:xfrm>
          <a:prstGeom prst="rect">
            <a:avLst/>
          </a:prstGeom>
          <a:ln w="0">
            <a:noFill/>
          </a:ln>
        </p:spPr>
      </p:pic>
      <p:sp>
        <p:nvSpPr>
          <p:cNvPr id="643" name="Line 22"/>
          <p:cNvSpPr/>
          <p:nvPr/>
        </p:nvSpPr>
        <p:spPr>
          <a:xfrm>
            <a:off x="7027920" y="932040"/>
            <a:ext cx="329760" cy="1884960"/>
          </a:xfrm>
          <a:prstGeom prst="line">
            <a:avLst/>
          </a:prstGeom>
          <a:ln>
            <a:solidFill>
              <a:schemeClr val="accent4">
                <a:lumMod val="75000"/>
              </a:schemeClr>
            </a:solidFill>
            <a:round/>
          </a:ln>
        </p:spPr>
        <p:style>
          <a:lnRef idx="2">
            <a:schemeClr val="accent1"/>
          </a:lnRef>
          <a:fillRef idx="0">
            <a:schemeClr val="accent1"/>
          </a:fillRef>
          <a:effectRef idx="1">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30"/>
                                        </p:tgtEl>
                                        <p:attrNameLst>
                                          <p:attrName>style.visibility</p:attrName>
                                        </p:attrNameLst>
                                      </p:cBhvr>
                                      <p:to>
                                        <p:strVal val="visible"/>
                                      </p:to>
                                    </p:set>
                                  </p:childTnLst>
                                </p:cTn>
                              </p:par>
                              <p:par>
                                <p:cTn id="15" presetID="1" presetClass="exit" fill="hold" nodeType="withEffect">
                                  <p:stCondLst>
                                    <p:cond delay="0"/>
                                  </p:stCondLst>
                                  <p:childTnLst>
                                    <p:set>
                                      <p:cBhvr>
                                        <p:cTn id="16" dur="1" fill="hold">
                                          <p:stCondLst>
                                            <p:cond delay="0"/>
                                          </p:stCondLst>
                                        </p:cTn>
                                        <p:tgtEl>
                                          <p:spTgt spid="6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629"/>
                                        </p:tgtEl>
                                        <p:attrNameLst>
                                          <p:attrName>style.visibility</p:attrName>
                                        </p:attrNameLst>
                                      </p:cBhvr>
                                      <p:to>
                                        <p:strVal val="visible"/>
                                      </p:to>
                                    </p:set>
                                  </p:childTnLst>
                                </p:cTn>
                              </p:par>
                              <p:par>
                                <p:cTn id="21" presetID="1" presetClass="exit" fill="hold" nodeType="withEffect">
                                  <p:stCondLst>
                                    <p:cond delay="0"/>
                                  </p:stCondLst>
                                  <p:childTnLst>
                                    <p:set>
                                      <p:cBhvr>
                                        <p:cTn id="22" dur="1" fill="hold">
                                          <p:stCondLst>
                                            <p:cond delay="0"/>
                                          </p:stCondLst>
                                        </p:cTn>
                                        <p:tgtEl>
                                          <p:spTgt spid="6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643"/>
                                        </p:tgtEl>
                                        <p:attrNameLst>
                                          <p:attrName>style.visibility</p:attrName>
                                        </p:attrNameLst>
                                      </p:cBhvr>
                                      <p:to>
                                        <p:strVal val="visible"/>
                                      </p:to>
                                    </p:set>
                                  </p:childTnLst>
                                </p:cTn>
                              </p:par>
                              <p:par>
                                <p:cTn id="27" presetID="1" presetClass="exit" fill="hold" nodeType="withEffect">
                                  <p:stCondLst>
                                    <p:cond delay="0"/>
                                  </p:stCondLst>
                                  <p:childTnLst>
                                    <p:set>
                                      <p:cBhvr>
                                        <p:cTn id="28" dur="1" fill="hold">
                                          <p:stCondLst>
                                            <p:cond delay="0"/>
                                          </p:stCondLst>
                                        </p:cTn>
                                        <p:tgtEl>
                                          <p:spTgt spid="62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fill="hold" nodeType="clickEffect">
                                  <p:stCondLst>
                                    <p:cond delay="0"/>
                                  </p:stCondLst>
                                  <p:childTnLst>
                                    <p:set>
                                      <p:cBhvr>
                                        <p:cTn id="32" dur="1" fill="hold">
                                          <p:stCondLst>
                                            <p:cond delay="0"/>
                                          </p:stCondLst>
                                        </p:cTn>
                                        <p:tgtEl>
                                          <p:spTgt spid="623"/>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624"/>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626"/>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625"/>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Support Vector Machines (Cont.)</a:t>
            </a:r>
            <a:endParaRPr lang="en-AU" sz="2000" b="0" strike="noStrike" spc="-1">
              <a:latin typeface="Arial"/>
            </a:endParaRPr>
          </a:p>
        </p:txBody>
      </p:sp>
      <p:sp>
        <p:nvSpPr>
          <p:cNvPr id="645"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646" name="CustomShape 3"/>
          <p:cNvSpPr/>
          <p:nvPr/>
        </p:nvSpPr>
        <p:spPr>
          <a:xfrm>
            <a:off x="0" y="1418760"/>
            <a:ext cx="6065280" cy="96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Imposes all samples are correctly classified.</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Sensitive to outliers.</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Requires a linear separable solution.</a:t>
            </a: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647" name="CustomShape 4"/>
          <p:cNvSpPr/>
          <p:nvPr/>
        </p:nvSpPr>
        <p:spPr>
          <a:xfrm>
            <a:off x="77400" y="107820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Hard margin classification:</a:t>
            </a:r>
            <a:endParaRPr lang="en-AU" sz="1600" b="0" strike="noStrike" spc="-1">
              <a:latin typeface="Arial"/>
            </a:endParaRPr>
          </a:p>
        </p:txBody>
      </p:sp>
      <p:pic>
        <p:nvPicPr>
          <p:cNvPr id="648" name="Picture 23"/>
          <p:cNvPicPr/>
          <p:nvPr/>
        </p:nvPicPr>
        <p:blipFill>
          <a:blip r:embed="rId2"/>
          <a:stretch/>
        </p:blipFill>
        <p:spPr>
          <a:xfrm>
            <a:off x="6679800" y="1011600"/>
            <a:ext cx="2385360" cy="1638720"/>
          </a:xfrm>
          <a:prstGeom prst="rect">
            <a:avLst/>
          </a:prstGeom>
          <a:ln w="0">
            <a:noFill/>
          </a:ln>
        </p:spPr>
      </p:pic>
      <p:pic>
        <p:nvPicPr>
          <p:cNvPr id="649" name="Picture 24"/>
          <p:cNvPicPr/>
          <p:nvPr/>
        </p:nvPicPr>
        <p:blipFill>
          <a:blip r:embed="rId3"/>
          <a:stretch/>
        </p:blipFill>
        <p:spPr>
          <a:xfrm>
            <a:off x="3720240" y="2483280"/>
            <a:ext cx="2792880" cy="1879560"/>
          </a:xfrm>
          <a:prstGeom prst="rect">
            <a:avLst/>
          </a:prstGeom>
          <a:ln w="0">
            <a:noFill/>
          </a:ln>
        </p:spPr>
      </p:pic>
      <p:pic>
        <p:nvPicPr>
          <p:cNvPr id="650" name="Picture 25"/>
          <p:cNvPicPr/>
          <p:nvPr/>
        </p:nvPicPr>
        <p:blipFill>
          <a:blip r:embed="rId4"/>
          <a:stretch/>
        </p:blipFill>
        <p:spPr>
          <a:xfrm>
            <a:off x="284760" y="2483280"/>
            <a:ext cx="2792880" cy="1879560"/>
          </a:xfrm>
          <a:prstGeom prst="rect">
            <a:avLst/>
          </a:prstGeom>
          <a:ln w="0">
            <a:noFill/>
          </a:ln>
        </p:spPr>
      </p:pic>
      <p:sp>
        <p:nvSpPr>
          <p:cNvPr id="651" name="CustomShape 5"/>
          <p:cNvSpPr/>
          <p:nvPr/>
        </p:nvSpPr>
        <p:spPr>
          <a:xfrm>
            <a:off x="403920" y="4392720"/>
            <a:ext cx="2673360" cy="57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tabLst>
                <a:tab pos="0" algn="l"/>
              </a:tabLst>
            </a:pPr>
            <a:r>
              <a:rPr lang="en-US" sz="1600" b="0" strike="noStrike" spc="-1">
                <a:solidFill>
                  <a:srgbClr val="0F1137"/>
                </a:solidFill>
                <a:latin typeface="Calibri"/>
                <a:ea typeface="DejaVu Sans"/>
              </a:rPr>
              <a:t>What would be the correct SVM output?</a:t>
            </a: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p:txBody>
      </p:sp>
      <p:sp>
        <p:nvSpPr>
          <p:cNvPr id="652" name="CustomShape 6"/>
          <p:cNvSpPr/>
          <p:nvPr/>
        </p:nvSpPr>
        <p:spPr>
          <a:xfrm>
            <a:off x="3785760" y="4363200"/>
            <a:ext cx="2792880" cy="596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tabLst>
                <a:tab pos="0" algn="l"/>
              </a:tabLst>
            </a:pPr>
            <a:r>
              <a:rPr lang="en-US" sz="1600" b="0" strike="noStrike" spc="-1">
                <a:solidFill>
                  <a:srgbClr val="0F1137"/>
                </a:solidFill>
                <a:latin typeface="Calibri"/>
                <a:ea typeface="DejaVu Sans"/>
              </a:rPr>
              <a:t>First the correct classification, then maximize the margin.</a:t>
            </a: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p:txBody>
      </p:sp>
      <p:pic>
        <p:nvPicPr>
          <p:cNvPr id="653" name="Picture 28" descr="CORE-Skills-ICONS-5.png"/>
          <p:cNvPicPr/>
          <p:nvPr/>
        </p:nvPicPr>
        <p:blipFill>
          <a:blip r:embed="rId5"/>
          <a:stretch/>
        </p:blipFill>
        <p:spPr>
          <a:xfrm>
            <a:off x="236160" y="18360"/>
            <a:ext cx="873360" cy="873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649"/>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6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46"/>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647"/>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Support Vector Machines (Cont.)</a:t>
            </a:r>
            <a:endParaRPr lang="en-AU" sz="2000" b="0" strike="noStrike" spc="-1">
              <a:latin typeface="Arial"/>
            </a:endParaRPr>
          </a:p>
        </p:txBody>
      </p:sp>
      <p:sp>
        <p:nvSpPr>
          <p:cNvPr id="655"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656" name="CustomShape 3"/>
          <p:cNvSpPr/>
          <p:nvPr/>
        </p:nvSpPr>
        <p:spPr>
          <a:xfrm>
            <a:off x="-46440" y="1485000"/>
            <a:ext cx="5663880" cy="1248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More flexible model.</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Balance between maximizing the margin and allowing some misclassifications.</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SVM are robust to outliers by mediating  well this compromise. </a:t>
            </a: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657" name="CustomShape 4"/>
          <p:cNvSpPr/>
          <p:nvPr/>
        </p:nvSpPr>
        <p:spPr>
          <a:xfrm>
            <a:off x="31320" y="114408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Soft margin classification:</a:t>
            </a:r>
            <a:endParaRPr lang="en-AU" sz="1600" b="0" strike="noStrike" spc="-1">
              <a:latin typeface="Arial"/>
            </a:endParaRPr>
          </a:p>
        </p:txBody>
      </p:sp>
      <p:grpSp>
        <p:nvGrpSpPr>
          <p:cNvPr id="658" name="Group 5"/>
          <p:cNvGrpSpPr/>
          <p:nvPr/>
        </p:nvGrpSpPr>
        <p:grpSpPr>
          <a:xfrm>
            <a:off x="6316200" y="1130760"/>
            <a:ext cx="2238840" cy="1557000"/>
            <a:chOff x="6316200" y="1130760"/>
            <a:chExt cx="2238840" cy="1557000"/>
          </a:xfrm>
        </p:grpSpPr>
        <p:pic>
          <p:nvPicPr>
            <p:cNvPr id="659" name="Picture 6"/>
            <p:cNvPicPr/>
            <p:nvPr/>
          </p:nvPicPr>
          <p:blipFill>
            <a:blip r:embed="rId2"/>
            <a:stretch/>
          </p:blipFill>
          <p:spPr>
            <a:xfrm>
              <a:off x="6316200" y="1130760"/>
              <a:ext cx="2238840" cy="1557000"/>
            </a:xfrm>
            <a:prstGeom prst="rect">
              <a:avLst/>
            </a:prstGeom>
            <a:ln w="0">
              <a:noFill/>
            </a:ln>
          </p:spPr>
        </p:pic>
        <p:sp>
          <p:nvSpPr>
            <p:cNvPr id="660" name="Line 6"/>
            <p:cNvSpPr/>
            <p:nvPr/>
          </p:nvSpPr>
          <p:spPr>
            <a:xfrm>
              <a:off x="6775920" y="1130760"/>
              <a:ext cx="929520" cy="1407960"/>
            </a:xfrm>
            <a:prstGeom prst="line">
              <a:avLst/>
            </a:prstGeom>
            <a:ln>
              <a:solidFill>
                <a:srgbClr val="EC1C24"/>
              </a:solidFill>
              <a:round/>
            </a:ln>
          </p:spPr>
          <p:style>
            <a:lnRef idx="2">
              <a:schemeClr val="accent1"/>
            </a:lnRef>
            <a:fillRef idx="0">
              <a:schemeClr val="accent1"/>
            </a:fillRef>
            <a:effectRef idx="1">
              <a:schemeClr val="accent1"/>
            </a:effectRef>
            <a:fontRef idx="minor"/>
          </p:style>
        </p:sp>
      </p:grpSp>
      <p:sp>
        <p:nvSpPr>
          <p:cNvPr id="661" name="CustomShape 7"/>
          <p:cNvSpPr/>
          <p:nvPr/>
        </p:nvSpPr>
        <p:spPr>
          <a:xfrm>
            <a:off x="31320" y="288288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How SVM control this balance?</a:t>
            </a:r>
            <a:endParaRPr lang="en-AU" sz="1600" b="0" strike="noStrike" spc="-1">
              <a:latin typeface="Arial"/>
            </a:endParaRPr>
          </a:p>
        </p:txBody>
      </p:sp>
      <p:pic>
        <p:nvPicPr>
          <p:cNvPr id="662" name="Picture 9"/>
          <p:cNvPicPr/>
          <p:nvPr/>
        </p:nvPicPr>
        <p:blipFill>
          <a:blip r:embed="rId3"/>
          <a:stretch/>
        </p:blipFill>
        <p:spPr>
          <a:xfrm>
            <a:off x="3096360" y="3282840"/>
            <a:ext cx="6018480" cy="1495080"/>
          </a:xfrm>
          <a:prstGeom prst="rect">
            <a:avLst/>
          </a:prstGeom>
          <a:ln w="0">
            <a:noFill/>
          </a:ln>
        </p:spPr>
      </p:pic>
      <p:sp>
        <p:nvSpPr>
          <p:cNvPr id="663" name="CustomShape 8"/>
          <p:cNvSpPr/>
          <p:nvPr/>
        </p:nvSpPr>
        <p:spPr>
          <a:xfrm>
            <a:off x="31320" y="3314880"/>
            <a:ext cx="3225600" cy="189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Hyperparameter C can play a role if the model is overfitting: the larger the value of C the more intricate or restricted the decision boundary is. </a:t>
            </a:r>
            <a:endParaRPr lang="en-AU" sz="1600" b="0" strike="noStrike" spc="-1">
              <a:latin typeface="Arial"/>
            </a:endParaRPr>
          </a:p>
          <a:p>
            <a:pPr>
              <a:lnSpc>
                <a:spcPct val="100000"/>
              </a:lnSpc>
              <a:spcBef>
                <a:spcPts val="320"/>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664" name="CustomShape 9"/>
          <p:cNvSpPr/>
          <p:nvPr/>
        </p:nvSpPr>
        <p:spPr>
          <a:xfrm>
            <a:off x="5286240" y="4946400"/>
            <a:ext cx="3793680" cy="21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 Hands on Machine Learning with Scikit-Learn and TensorFlow, Cap. 5.</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pic>
        <p:nvPicPr>
          <p:cNvPr id="665" name="Picture 12" descr="CORE-Skills-ICONS-5.png"/>
          <p:cNvPicPr/>
          <p:nvPr/>
        </p:nvPicPr>
        <p:blipFill>
          <a:blip r:embed="rId4"/>
          <a:stretch/>
        </p:blipFill>
        <p:spPr>
          <a:xfrm>
            <a:off x="236160" y="18360"/>
            <a:ext cx="873360" cy="873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56"/>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6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6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663"/>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Support Vector Machines (Cont.)</a:t>
            </a:r>
            <a:endParaRPr lang="en-AU" sz="2000" b="0" strike="noStrike" spc="-1">
              <a:latin typeface="Arial"/>
            </a:endParaRPr>
          </a:p>
        </p:txBody>
      </p:sp>
      <p:sp>
        <p:nvSpPr>
          <p:cNvPr id="667"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668" name="CustomShape 3"/>
          <p:cNvSpPr/>
          <p:nvPr/>
        </p:nvSpPr>
        <p:spPr>
          <a:xfrm>
            <a:off x="126720" y="1197720"/>
            <a:ext cx="318600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60"/>
              </a:spcBef>
              <a:tabLst>
                <a:tab pos="0" algn="l"/>
              </a:tabLst>
            </a:pPr>
            <a:r>
              <a:rPr lang="en-US" sz="1800" b="1" strike="noStrike" spc="-1">
                <a:solidFill>
                  <a:srgbClr val="A40F6C"/>
                </a:solidFill>
                <a:latin typeface="Calibri"/>
                <a:ea typeface="DejaVu Sans"/>
              </a:rPr>
              <a:t>Nonlinear classification?</a:t>
            </a:r>
            <a:endParaRPr lang="en-AU" sz="1800" b="0" strike="noStrike" spc="-1">
              <a:latin typeface="Arial"/>
            </a:endParaRPr>
          </a:p>
        </p:txBody>
      </p:sp>
      <p:pic>
        <p:nvPicPr>
          <p:cNvPr id="669" name="Picture 5"/>
          <p:cNvPicPr/>
          <p:nvPr/>
        </p:nvPicPr>
        <p:blipFill>
          <a:blip r:embed="rId2"/>
          <a:stretch/>
        </p:blipFill>
        <p:spPr>
          <a:xfrm>
            <a:off x="3630960" y="1680840"/>
            <a:ext cx="1881360" cy="1534680"/>
          </a:xfrm>
          <a:prstGeom prst="rect">
            <a:avLst/>
          </a:prstGeom>
          <a:ln w="0">
            <a:noFill/>
          </a:ln>
        </p:spPr>
      </p:pic>
      <p:pic>
        <p:nvPicPr>
          <p:cNvPr id="670" name="Picture 6"/>
          <p:cNvPicPr/>
          <p:nvPr/>
        </p:nvPicPr>
        <p:blipFill>
          <a:blip r:embed="rId3"/>
          <a:stretch/>
        </p:blipFill>
        <p:spPr>
          <a:xfrm>
            <a:off x="6152040" y="1680840"/>
            <a:ext cx="2026080" cy="1546200"/>
          </a:xfrm>
          <a:prstGeom prst="rect">
            <a:avLst/>
          </a:prstGeom>
          <a:ln w="0">
            <a:noFill/>
          </a:ln>
        </p:spPr>
      </p:pic>
      <mc:AlternateContent xmlns:mc="http://schemas.openxmlformats.org/markup-compatibility/2006" xmlns:a14="http://schemas.microsoft.com/office/drawing/2010/main">
        <mc:Choice Requires="a14">
          <p:sp>
            <p:nvSpPr>
              <p:cNvPr id="671" name="Formula 4"/>
              <p:cNvSpPr txBox="1"/>
              <p:nvPr/>
            </p:nvSpPr>
            <p:spPr>
              <a:xfrm>
                <a:off x="6553440" y="1260360"/>
                <a:ext cx="1224000" cy="3070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sub>
                      </m:sSub>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sub>
                              </m:sSub>
                            </m:e>
                          </m:d>
                        </m:e>
                        <m:sup>
                          <m:r>
                            <a:rPr>
                              <a:latin typeface="Cambria Math" panose="02040503050406030204" pitchFamily="18" charset="0"/>
                            </a:rPr>
                            <m:t>2</m:t>
                          </m:r>
                        </m:sup>
                      </m:sSup>
                    </m:oMath>
                  </m:oMathPara>
                </a14:m>
                <a:endParaRPr/>
              </a:p>
            </p:txBody>
          </p:sp>
        </mc:Choice>
        <mc:Fallback xmlns:p15="http://schemas.microsoft.com/office/powerpoint/2012/main" xmlns:p14="http://schemas.microsoft.com/office/powerpoint/2010/main" xmlns=""/>
      </mc:AlternateContent>
      <p:sp>
        <p:nvSpPr>
          <p:cNvPr id="672" name="CustomShape 5"/>
          <p:cNvSpPr/>
          <p:nvPr/>
        </p:nvSpPr>
        <p:spPr>
          <a:xfrm>
            <a:off x="404640" y="2100240"/>
            <a:ext cx="322560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tabLst>
                <a:tab pos="0" algn="l"/>
              </a:tabLst>
            </a:pPr>
            <a:r>
              <a:rPr lang="en-US" sz="1800" b="1" strike="noStrike" spc="-1">
                <a:solidFill>
                  <a:srgbClr val="0F1137"/>
                </a:solidFill>
                <a:latin typeface="Calibri"/>
                <a:ea typeface="DejaVu Sans"/>
              </a:rPr>
              <a:t>Polynomial features</a:t>
            </a:r>
            <a:endParaRPr lang="en-AU" sz="1800" b="0" strike="noStrike" spc="-1">
              <a:latin typeface="Arial"/>
            </a:endParaRPr>
          </a:p>
          <a:p>
            <a:pPr>
              <a:lnSpc>
                <a:spcPct val="100000"/>
              </a:lnSpc>
              <a:spcBef>
                <a:spcPts val="320"/>
              </a:spcBef>
              <a:tabLst>
                <a:tab pos="0" algn="l"/>
              </a:tabLst>
            </a:pPr>
            <a:endParaRPr lang="en-AU" sz="1800" b="0" strike="noStrike" spc="-1">
              <a:latin typeface="Arial"/>
            </a:endParaRPr>
          </a:p>
          <a:p>
            <a:pPr>
              <a:lnSpc>
                <a:spcPct val="100000"/>
              </a:lnSpc>
              <a:spcBef>
                <a:spcPts val="281"/>
              </a:spcBef>
              <a:tabLst>
                <a:tab pos="0" algn="l"/>
              </a:tabLst>
            </a:pPr>
            <a:endParaRPr lang="en-AU" sz="1800" b="0" strike="noStrike" spc="-1">
              <a:latin typeface="Arial"/>
            </a:endParaRPr>
          </a:p>
          <a:p>
            <a:pPr>
              <a:lnSpc>
                <a:spcPct val="100000"/>
              </a:lnSpc>
              <a:spcBef>
                <a:spcPts val="281"/>
              </a:spcBef>
              <a:tabLst>
                <a:tab pos="0" algn="l"/>
              </a:tabLst>
            </a:pPr>
            <a:endParaRPr lang="en-AU" sz="1800" b="0" strike="noStrike" spc="-1">
              <a:latin typeface="Arial"/>
            </a:endParaRPr>
          </a:p>
          <a:p>
            <a:pPr>
              <a:lnSpc>
                <a:spcPct val="100000"/>
              </a:lnSpc>
              <a:spcBef>
                <a:spcPts val="281"/>
              </a:spcBef>
              <a:tabLst>
                <a:tab pos="0" algn="l"/>
              </a:tabLst>
            </a:pPr>
            <a:endParaRPr lang="en-AU" sz="1800" b="0" strike="noStrike" spc="-1">
              <a:latin typeface="Arial"/>
            </a:endParaRPr>
          </a:p>
          <a:p>
            <a:pPr>
              <a:lnSpc>
                <a:spcPct val="100000"/>
              </a:lnSpc>
              <a:spcBef>
                <a:spcPts val="281"/>
              </a:spcBef>
              <a:tabLst>
                <a:tab pos="0" algn="l"/>
              </a:tabLst>
            </a:pPr>
            <a:endParaRPr lang="en-AU" sz="1800" b="0" strike="noStrike" spc="-1">
              <a:latin typeface="Arial"/>
            </a:endParaRPr>
          </a:p>
        </p:txBody>
      </p:sp>
      <p:sp>
        <p:nvSpPr>
          <p:cNvPr id="673" name="CustomShape 6"/>
          <p:cNvSpPr/>
          <p:nvPr/>
        </p:nvSpPr>
        <p:spPr>
          <a:xfrm>
            <a:off x="126720" y="3216240"/>
            <a:ext cx="322560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u="sng" strike="noStrike" spc="-1">
                <a:solidFill>
                  <a:srgbClr val="0F1137"/>
                </a:solidFill>
                <a:uFillTx/>
                <a:latin typeface="Calibri"/>
                <a:ea typeface="DejaVu Sans"/>
              </a:rPr>
              <a:t>Kernel trick!</a:t>
            </a:r>
            <a:endParaRPr lang="en-AU" sz="2000" b="0" strike="noStrike" spc="-1">
              <a:latin typeface="Arial"/>
            </a:endParaRPr>
          </a:p>
          <a:p>
            <a:pPr>
              <a:lnSpc>
                <a:spcPct val="100000"/>
              </a:lnSpc>
              <a:spcBef>
                <a:spcPts val="320"/>
              </a:spcBef>
              <a:tabLst>
                <a:tab pos="0" algn="l"/>
              </a:tabLst>
            </a:pPr>
            <a:endParaRPr lang="en-AU" sz="2000" b="0" strike="noStrike" spc="-1">
              <a:latin typeface="Arial"/>
            </a:endParaRPr>
          </a:p>
          <a:p>
            <a:pPr>
              <a:lnSpc>
                <a:spcPct val="100000"/>
              </a:lnSpc>
              <a:spcBef>
                <a:spcPts val="281"/>
              </a:spcBef>
              <a:tabLst>
                <a:tab pos="0" algn="l"/>
              </a:tabLst>
            </a:pPr>
            <a:endParaRPr lang="en-AU" sz="2000" b="0" strike="noStrike" spc="-1">
              <a:latin typeface="Arial"/>
            </a:endParaRPr>
          </a:p>
          <a:p>
            <a:pPr>
              <a:lnSpc>
                <a:spcPct val="100000"/>
              </a:lnSpc>
              <a:spcBef>
                <a:spcPts val="281"/>
              </a:spcBef>
              <a:tabLst>
                <a:tab pos="0" algn="l"/>
              </a:tabLst>
            </a:pPr>
            <a:endParaRPr lang="en-AU" sz="2000" b="0" strike="noStrike" spc="-1">
              <a:latin typeface="Arial"/>
            </a:endParaRPr>
          </a:p>
          <a:p>
            <a:pPr>
              <a:lnSpc>
                <a:spcPct val="100000"/>
              </a:lnSpc>
              <a:spcBef>
                <a:spcPts val="281"/>
              </a:spcBef>
              <a:tabLst>
                <a:tab pos="0" algn="l"/>
              </a:tabLst>
            </a:pPr>
            <a:endParaRPr lang="en-AU" sz="2000" b="0" strike="noStrike" spc="-1">
              <a:latin typeface="Arial"/>
            </a:endParaRPr>
          </a:p>
          <a:p>
            <a:pPr>
              <a:lnSpc>
                <a:spcPct val="100000"/>
              </a:lnSpc>
              <a:spcBef>
                <a:spcPts val="281"/>
              </a:spcBef>
              <a:tabLst>
                <a:tab pos="0" algn="l"/>
              </a:tabLst>
            </a:pPr>
            <a:endParaRPr lang="en-AU" sz="2000" b="0" strike="noStrike" spc="-1">
              <a:latin typeface="Arial"/>
            </a:endParaRPr>
          </a:p>
        </p:txBody>
      </p:sp>
      <p:sp>
        <p:nvSpPr>
          <p:cNvPr id="674" name="CustomShape 7"/>
          <p:cNvSpPr/>
          <p:nvPr/>
        </p:nvSpPr>
        <p:spPr>
          <a:xfrm>
            <a:off x="404640" y="4018680"/>
            <a:ext cx="322560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60"/>
              </a:spcBef>
              <a:tabLst>
                <a:tab pos="0" algn="l"/>
              </a:tabLst>
            </a:pPr>
            <a:r>
              <a:rPr lang="en-US" sz="1800" b="1" strike="noStrike" spc="-1">
                <a:solidFill>
                  <a:srgbClr val="0F1137"/>
                </a:solidFill>
                <a:latin typeface="Calibri"/>
                <a:ea typeface="DejaVu Sans"/>
              </a:rPr>
              <a:t>Polynomial features</a:t>
            </a:r>
            <a:endParaRPr lang="en-AU" sz="1800" b="0" strike="noStrike" spc="-1">
              <a:latin typeface="Arial"/>
            </a:endParaRPr>
          </a:p>
          <a:p>
            <a:pPr>
              <a:lnSpc>
                <a:spcPct val="100000"/>
              </a:lnSpc>
              <a:spcBef>
                <a:spcPts val="320"/>
              </a:spcBef>
              <a:tabLst>
                <a:tab pos="0" algn="l"/>
              </a:tabLst>
            </a:pPr>
            <a:endParaRPr lang="en-AU" sz="1800" b="0" strike="noStrike" spc="-1">
              <a:latin typeface="Arial"/>
            </a:endParaRPr>
          </a:p>
          <a:p>
            <a:pPr>
              <a:lnSpc>
                <a:spcPct val="100000"/>
              </a:lnSpc>
              <a:spcBef>
                <a:spcPts val="281"/>
              </a:spcBef>
              <a:tabLst>
                <a:tab pos="0" algn="l"/>
              </a:tabLst>
            </a:pPr>
            <a:endParaRPr lang="en-AU" sz="1800" b="0" strike="noStrike" spc="-1">
              <a:latin typeface="Arial"/>
            </a:endParaRPr>
          </a:p>
          <a:p>
            <a:pPr>
              <a:lnSpc>
                <a:spcPct val="100000"/>
              </a:lnSpc>
              <a:spcBef>
                <a:spcPts val="281"/>
              </a:spcBef>
              <a:tabLst>
                <a:tab pos="0" algn="l"/>
              </a:tabLst>
            </a:pPr>
            <a:endParaRPr lang="en-AU" sz="1800" b="0" strike="noStrike" spc="-1">
              <a:latin typeface="Arial"/>
            </a:endParaRPr>
          </a:p>
          <a:p>
            <a:pPr>
              <a:lnSpc>
                <a:spcPct val="100000"/>
              </a:lnSpc>
              <a:spcBef>
                <a:spcPts val="281"/>
              </a:spcBef>
              <a:tabLst>
                <a:tab pos="0" algn="l"/>
              </a:tabLst>
            </a:pPr>
            <a:endParaRPr lang="en-AU" sz="1800" b="0" strike="noStrike" spc="-1">
              <a:latin typeface="Arial"/>
            </a:endParaRPr>
          </a:p>
          <a:p>
            <a:pPr>
              <a:lnSpc>
                <a:spcPct val="100000"/>
              </a:lnSpc>
              <a:spcBef>
                <a:spcPts val="281"/>
              </a:spcBef>
              <a:tabLst>
                <a:tab pos="0" algn="l"/>
              </a:tabLst>
            </a:pPr>
            <a:endParaRPr lang="en-AU" sz="1800" b="0" strike="noStrike" spc="-1">
              <a:latin typeface="Arial"/>
            </a:endParaRPr>
          </a:p>
        </p:txBody>
      </p:sp>
      <p:pic>
        <p:nvPicPr>
          <p:cNvPr id="675" name="Picture 12"/>
          <p:cNvPicPr/>
          <p:nvPr/>
        </p:nvPicPr>
        <p:blipFill>
          <a:blip r:embed="rId4"/>
          <a:stretch/>
        </p:blipFill>
        <p:spPr>
          <a:xfrm>
            <a:off x="5952960" y="3353760"/>
            <a:ext cx="2308320" cy="1625760"/>
          </a:xfrm>
          <a:prstGeom prst="rect">
            <a:avLst/>
          </a:prstGeom>
          <a:ln w="0">
            <a:noFill/>
          </a:ln>
        </p:spPr>
      </p:pic>
      <p:pic>
        <p:nvPicPr>
          <p:cNvPr id="676" name="Picture 13"/>
          <p:cNvPicPr/>
          <p:nvPr/>
        </p:nvPicPr>
        <p:blipFill>
          <a:blip r:embed="rId5"/>
          <a:stretch/>
        </p:blipFill>
        <p:spPr>
          <a:xfrm>
            <a:off x="3476520" y="3390840"/>
            <a:ext cx="2355480" cy="1603800"/>
          </a:xfrm>
          <a:prstGeom prst="rect">
            <a:avLst/>
          </a:prstGeom>
          <a:ln w="0">
            <a:noFill/>
          </a:ln>
        </p:spPr>
      </p:pic>
      <p:sp>
        <p:nvSpPr>
          <p:cNvPr id="677" name="CustomShape 8"/>
          <p:cNvSpPr/>
          <p:nvPr/>
        </p:nvSpPr>
        <p:spPr>
          <a:xfrm>
            <a:off x="5286240" y="4975200"/>
            <a:ext cx="3793680" cy="21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 Hands on Machine Learning with Scikit-Learn and TensorFlow, Cap. 5.</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pic>
        <p:nvPicPr>
          <p:cNvPr id="678" name="Picture 17" descr="CORE-Skills-ICONS-5.png"/>
          <p:cNvPicPr/>
          <p:nvPr/>
        </p:nvPicPr>
        <p:blipFill>
          <a:blip r:embed="rId6"/>
          <a:stretch/>
        </p:blipFill>
        <p:spPr>
          <a:xfrm>
            <a:off x="236160" y="18360"/>
            <a:ext cx="873360" cy="873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72"/>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670"/>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6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73"/>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674"/>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676"/>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Support Vector Machines (Cont.)</a:t>
            </a:r>
            <a:endParaRPr lang="en-AU" sz="2000" b="0" strike="noStrike" spc="-1">
              <a:latin typeface="Arial"/>
            </a:endParaRPr>
          </a:p>
        </p:txBody>
      </p:sp>
      <p:sp>
        <p:nvSpPr>
          <p:cNvPr id="680"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681" name="CustomShape 3"/>
          <p:cNvSpPr/>
          <p:nvPr/>
        </p:nvSpPr>
        <p:spPr>
          <a:xfrm>
            <a:off x="33480" y="1546200"/>
            <a:ext cx="5957280" cy="725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320"/>
              </a:spcBef>
              <a:tabLst>
                <a:tab pos="0" algn="l"/>
              </a:tabLst>
            </a:pPr>
            <a:r>
              <a:rPr lang="en-US" sz="1600" b="1" strike="noStrike" spc="-1">
                <a:solidFill>
                  <a:srgbClr val="0F1137"/>
                </a:solidFill>
                <a:latin typeface="Calibri"/>
                <a:ea typeface="DejaVu Sans"/>
              </a:rPr>
              <a:t>Similarity function: </a:t>
            </a:r>
            <a:r>
              <a:rPr lang="en-US" sz="1600" b="0" strike="noStrike" spc="-1">
                <a:solidFill>
                  <a:srgbClr val="0F1137"/>
                </a:solidFill>
                <a:latin typeface="Calibri"/>
                <a:ea typeface="DejaVu Sans"/>
              </a:rPr>
              <a:t>Gaussian Radial Basis Function (RBF) with 𝛾 = 0.3</a:t>
            </a: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a:p>
            <a:pPr>
              <a:lnSpc>
                <a:spcPct val="100000"/>
              </a:lnSpc>
              <a:spcBef>
                <a:spcPts val="281"/>
              </a:spcBef>
              <a:tabLst>
                <a:tab pos="0" algn="l"/>
              </a:tabLst>
            </a:pPr>
            <a:endParaRPr lang="en-AU" sz="1600" b="0" strike="noStrike" spc="-1">
              <a:latin typeface="Arial"/>
            </a:endParaRPr>
          </a:p>
        </p:txBody>
      </p:sp>
      <p:sp>
        <p:nvSpPr>
          <p:cNvPr id="682" name="CustomShape 4"/>
          <p:cNvSpPr/>
          <p:nvPr/>
        </p:nvSpPr>
        <p:spPr>
          <a:xfrm>
            <a:off x="6655680" y="181656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Hyperparameter 𝛄</a:t>
            </a:r>
            <a:endParaRPr lang="en-AU" sz="1600" b="0" strike="noStrike" spc="-1">
              <a:latin typeface="Arial"/>
            </a:endParaRPr>
          </a:p>
        </p:txBody>
      </p:sp>
      <p:sp>
        <p:nvSpPr>
          <p:cNvPr id="683" name="CustomShape 5"/>
          <p:cNvSpPr/>
          <p:nvPr/>
        </p:nvSpPr>
        <p:spPr>
          <a:xfrm>
            <a:off x="31320" y="114408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60"/>
              </a:spcBef>
              <a:tabLst>
                <a:tab pos="0" algn="l"/>
              </a:tabLst>
            </a:pPr>
            <a:r>
              <a:rPr lang="en-US" sz="1800" b="1" strike="noStrike" spc="-1">
                <a:solidFill>
                  <a:srgbClr val="A40F6C"/>
                </a:solidFill>
                <a:latin typeface="Calibri"/>
                <a:ea typeface="DejaVu Sans"/>
              </a:rPr>
              <a:t>Similarity features</a:t>
            </a:r>
            <a:endParaRPr lang="en-AU" sz="1800" b="0" strike="noStrike" spc="-1">
              <a:latin typeface="Arial"/>
            </a:endParaRPr>
          </a:p>
        </p:txBody>
      </p:sp>
      <p:sp>
        <p:nvSpPr>
          <p:cNvPr id="684" name="CustomShape 6"/>
          <p:cNvSpPr/>
          <p:nvPr/>
        </p:nvSpPr>
        <p:spPr>
          <a:xfrm>
            <a:off x="5744880" y="2163600"/>
            <a:ext cx="3489120" cy="209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Define how far the influence of a single training example reaches. </a:t>
            </a:r>
            <a:endParaRPr lang="en-AU" sz="1600" b="0" strike="noStrike" spc="-1">
              <a:latin typeface="Arial"/>
            </a:endParaRPr>
          </a:p>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Low values led to smoother boundaries. </a:t>
            </a:r>
            <a:endParaRPr lang="en-AU" sz="1600" b="0" strike="noStrike" spc="-1">
              <a:latin typeface="Arial"/>
            </a:endParaRPr>
          </a:p>
          <a:p>
            <a:pPr>
              <a:lnSpc>
                <a:spcPct val="100000"/>
              </a:lnSpc>
              <a:spcBef>
                <a:spcPts val="320"/>
              </a:spcBef>
            </a:pPr>
            <a:endParaRPr lang="en-AU" sz="1600" b="0" strike="noStrike" spc="-1">
              <a:latin typeface="Arial"/>
            </a:endParaRPr>
          </a:p>
          <a:p>
            <a:pPr>
              <a:lnSpc>
                <a:spcPct val="100000"/>
              </a:lnSpc>
              <a:spcBef>
                <a:spcPts val="320"/>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685" name="CustomShape 7"/>
          <p:cNvSpPr/>
          <p:nvPr/>
        </p:nvSpPr>
        <p:spPr>
          <a:xfrm>
            <a:off x="5286240" y="4946400"/>
            <a:ext cx="3793680" cy="21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 Hands on Machine Learning with Scikit-Learn and TensorFlow, Cap. 5.</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pic>
        <p:nvPicPr>
          <p:cNvPr id="686" name="Picture 12"/>
          <p:cNvPicPr/>
          <p:nvPr/>
        </p:nvPicPr>
        <p:blipFill>
          <a:blip r:embed="rId2"/>
          <a:stretch/>
        </p:blipFill>
        <p:spPr>
          <a:xfrm>
            <a:off x="3152520" y="1954080"/>
            <a:ext cx="2437560" cy="1795320"/>
          </a:xfrm>
          <a:prstGeom prst="rect">
            <a:avLst/>
          </a:prstGeom>
          <a:ln w="0">
            <a:noFill/>
          </a:ln>
        </p:spPr>
      </p:pic>
      <p:pic>
        <p:nvPicPr>
          <p:cNvPr id="687" name="Picture 13"/>
          <p:cNvPicPr/>
          <p:nvPr/>
        </p:nvPicPr>
        <p:blipFill>
          <a:blip r:embed="rId3"/>
          <a:stretch/>
        </p:blipFill>
        <p:spPr>
          <a:xfrm>
            <a:off x="339840" y="1968120"/>
            <a:ext cx="2532600" cy="1795320"/>
          </a:xfrm>
          <a:prstGeom prst="rect">
            <a:avLst/>
          </a:prstGeom>
          <a:ln w="0">
            <a:noFill/>
          </a:ln>
        </p:spPr>
      </p:pic>
      <p:pic>
        <p:nvPicPr>
          <p:cNvPr id="688" name="Picture 16"/>
          <p:cNvPicPr/>
          <p:nvPr/>
        </p:nvPicPr>
        <p:blipFill>
          <a:blip r:embed="rId4"/>
          <a:stretch/>
        </p:blipFill>
        <p:spPr>
          <a:xfrm>
            <a:off x="1345680" y="3935520"/>
            <a:ext cx="3225600" cy="344160"/>
          </a:xfrm>
          <a:prstGeom prst="rect">
            <a:avLst/>
          </a:prstGeom>
          <a:ln w="0">
            <a:noFill/>
          </a:ln>
        </p:spPr>
      </p:pic>
      <p:pic>
        <p:nvPicPr>
          <p:cNvPr id="689" name="Picture 17"/>
          <p:cNvPicPr/>
          <p:nvPr/>
        </p:nvPicPr>
        <p:blipFill>
          <a:blip r:embed="rId5"/>
          <a:stretch/>
        </p:blipFill>
        <p:spPr>
          <a:xfrm>
            <a:off x="119880" y="4523040"/>
            <a:ext cx="2838240" cy="313560"/>
          </a:xfrm>
          <a:prstGeom prst="rect">
            <a:avLst/>
          </a:prstGeom>
          <a:ln w="0">
            <a:solidFill>
              <a:schemeClr val="tx2"/>
            </a:solidFill>
          </a:ln>
        </p:spPr>
      </p:pic>
      <p:pic>
        <p:nvPicPr>
          <p:cNvPr id="690" name="Picture 18"/>
          <p:cNvPicPr/>
          <p:nvPr/>
        </p:nvPicPr>
        <p:blipFill>
          <a:blip r:embed="rId6"/>
          <a:stretch/>
        </p:blipFill>
        <p:spPr>
          <a:xfrm>
            <a:off x="3152520" y="4523040"/>
            <a:ext cx="2838240" cy="312840"/>
          </a:xfrm>
          <a:prstGeom prst="rect">
            <a:avLst/>
          </a:prstGeom>
          <a:ln w="0">
            <a:solidFill>
              <a:schemeClr val="tx2"/>
            </a:solidFill>
          </a:ln>
        </p:spPr>
      </p:pic>
      <mc:AlternateContent xmlns:mc="http://schemas.openxmlformats.org/markup-compatibility/2006" xmlns:a14="http://schemas.microsoft.com/office/drawing/2010/main">
        <mc:Choice Requires="a14">
          <p:sp>
            <p:nvSpPr>
              <p:cNvPr id="691" name="Formula 8"/>
              <p:cNvSpPr txBox="1"/>
              <p:nvPr/>
            </p:nvSpPr>
            <p:spPr>
              <a:xfrm>
                <a:off x="6915240" y="3350520"/>
                <a:ext cx="1148760" cy="6930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𝛾</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den>
                      </m:f>
                    </m:oMath>
                  </m:oMathPara>
                </a14:m>
                <a:endParaRPr/>
              </a:p>
            </p:txBody>
          </p:sp>
        </mc:Choice>
        <mc:Fallback xmlns:p15="http://schemas.microsoft.com/office/powerpoint/2012/main" xmlns:p14="http://schemas.microsoft.com/office/powerpoint/2010/main" xmlns=""/>
      </mc:AlternateContent>
      <p:pic>
        <p:nvPicPr>
          <p:cNvPr id="692" name="Picture 20" descr="CORE-Skills-ICONS-5.png"/>
          <p:cNvPicPr/>
          <p:nvPr/>
        </p:nvPicPr>
        <p:blipFill>
          <a:blip r:embed="rId7"/>
          <a:stretch/>
        </p:blipFill>
        <p:spPr>
          <a:xfrm>
            <a:off x="236160" y="18360"/>
            <a:ext cx="873360" cy="873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89"/>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6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6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682"/>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684"/>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Support Vector Machines (Cont.)</a:t>
            </a:r>
            <a:endParaRPr lang="en-AU" sz="2000" b="0" strike="noStrike" spc="-1">
              <a:latin typeface="Arial"/>
            </a:endParaRPr>
          </a:p>
        </p:txBody>
      </p:sp>
      <p:sp>
        <p:nvSpPr>
          <p:cNvPr id="694"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695" name="CustomShape 3"/>
          <p:cNvSpPr/>
          <p:nvPr/>
        </p:nvSpPr>
        <p:spPr>
          <a:xfrm>
            <a:off x="218160" y="2723400"/>
            <a:ext cx="265680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A40F6C"/>
                </a:solidFill>
                <a:latin typeface="Calibri"/>
                <a:ea typeface="DejaVu Sans"/>
              </a:rPr>
              <a:t>Gaussian RBF Kernel</a:t>
            </a:r>
            <a:endParaRPr lang="en-AU" sz="2000" b="0" strike="noStrike" spc="-1">
              <a:latin typeface="Arial"/>
            </a:endParaRPr>
          </a:p>
        </p:txBody>
      </p:sp>
      <p:sp>
        <p:nvSpPr>
          <p:cNvPr id="696" name="CustomShape 4"/>
          <p:cNvSpPr/>
          <p:nvPr/>
        </p:nvSpPr>
        <p:spPr>
          <a:xfrm>
            <a:off x="5286240" y="4946400"/>
            <a:ext cx="3793680" cy="21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 Hands on Machine Learning with Scikit-Learn and TensorFlow, Cap. 5.</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pic>
        <p:nvPicPr>
          <p:cNvPr id="697" name="Picture 12"/>
          <p:cNvPicPr/>
          <p:nvPr/>
        </p:nvPicPr>
        <p:blipFill>
          <a:blip r:embed="rId2"/>
          <a:stretch/>
        </p:blipFill>
        <p:spPr>
          <a:xfrm>
            <a:off x="2875680" y="1089360"/>
            <a:ext cx="6053400" cy="3836880"/>
          </a:xfrm>
          <a:prstGeom prst="rect">
            <a:avLst/>
          </a:prstGeom>
          <a:ln w="0">
            <a:noFill/>
          </a:ln>
        </p:spPr>
      </p:pic>
      <p:pic>
        <p:nvPicPr>
          <p:cNvPr id="698" name="Picture 13" descr="CORE-Skills-ICONS-5.png"/>
          <p:cNvPicPr/>
          <p:nvPr/>
        </p:nvPicPr>
        <p:blipFill>
          <a:blip r:embed="rId3"/>
          <a:stretch/>
        </p:blipFill>
        <p:spPr>
          <a:xfrm>
            <a:off x="236160" y="18360"/>
            <a:ext cx="873360" cy="87336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Support Vector Machines (Cont.)</a:t>
            </a:r>
            <a:endParaRPr lang="en-AU" sz="2000" b="0" strike="noStrike" spc="-1">
              <a:latin typeface="Arial"/>
            </a:endParaRPr>
          </a:p>
        </p:txBody>
      </p:sp>
      <p:sp>
        <p:nvSpPr>
          <p:cNvPr id="700"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701" name="CustomShape 3"/>
          <p:cNvSpPr/>
          <p:nvPr/>
        </p:nvSpPr>
        <p:spPr>
          <a:xfrm>
            <a:off x="5286240" y="4946400"/>
            <a:ext cx="3793680" cy="21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 Hands on Machine Learning with Scikit-Learn and TensorFlow, Cap. 5.</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sp>
        <p:nvSpPr>
          <p:cNvPr id="702" name="CustomShape 4"/>
          <p:cNvSpPr/>
          <p:nvPr/>
        </p:nvSpPr>
        <p:spPr>
          <a:xfrm>
            <a:off x="31320" y="2430360"/>
            <a:ext cx="3146040" cy="166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00000"/>
              </a:lnSpc>
              <a:spcBef>
                <a:spcPts val="320"/>
              </a:spcBef>
              <a:buClr>
                <a:srgbClr val="A40F6C"/>
              </a:buClr>
              <a:buFont typeface="Arial"/>
              <a:buChar char="•"/>
            </a:pPr>
            <a:r>
              <a:rPr lang="en-US" sz="1600" b="0" strike="noStrike" spc="-1">
                <a:solidFill>
                  <a:srgbClr val="0F1137"/>
                </a:solidFill>
                <a:latin typeface="Calibri"/>
                <a:ea typeface="DejaVu Sans"/>
              </a:rPr>
              <a:t> Reverse the objective - fit data samples </a:t>
            </a:r>
            <a:r>
              <a:rPr lang="en-US" sz="1600" b="0" u="sng" strike="noStrike" spc="-1">
                <a:solidFill>
                  <a:srgbClr val="0F1137"/>
                </a:solidFill>
                <a:uFillTx/>
                <a:latin typeface="Calibri"/>
                <a:ea typeface="DejaVu Sans"/>
              </a:rPr>
              <a:t>within</a:t>
            </a:r>
            <a:r>
              <a:rPr lang="en-US" sz="1600" b="0" strike="noStrike" spc="-1">
                <a:solidFill>
                  <a:srgbClr val="0F1137"/>
                </a:solidFill>
                <a:latin typeface="Calibri"/>
                <a:ea typeface="DejaVu Sans"/>
              </a:rPr>
              <a:t> the margin.</a:t>
            </a: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a:p>
            <a:pPr>
              <a:lnSpc>
                <a:spcPct val="100000"/>
              </a:lnSpc>
              <a:spcBef>
                <a:spcPts val="281"/>
              </a:spcBef>
            </a:pPr>
            <a:endParaRPr lang="en-AU" sz="1600" b="0" strike="noStrike" spc="-1">
              <a:latin typeface="Arial"/>
            </a:endParaRPr>
          </a:p>
        </p:txBody>
      </p:sp>
      <p:sp>
        <p:nvSpPr>
          <p:cNvPr id="703" name="CustomShape 5"/>
          <p:cNvSpPr/>
          <p:nvPr/>
        </p:nvSpPr>
        <p:spPr>
          <a:xfrm>
            <a:off x="108720" y="208980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60"/>
              </a:spcBef>
              <a:tabLst>
                <a:tab pos="0" algn="l"/>
              </a:tabLst>
            </a:pPr>
            <a:r>
              <a:rPr lang="en-US" sz="1800" b="1" strike="noStrike" spc="-1">
                <a:solidFill>
                  <a:srgbClr val="A40F6C"/>
                </a:solidFill>
                <a:latin typeface="Calibri"/>
                <a:ea typeface="DejaVu Sans"/>
              </a:rPr>
              <a:t>Regression</a:t>
            </a:r>
            <a:endParaRPr lang="en-AU" sz="1800" b="0" strike="noStrike" spc="-1">
              <a:latin typeface="Arial"/>
            </a:endParaRPr>
          </a:p>
        </p:txBody>
      </p:sp>
      <p:pic>
        <p:nvPicPr>
          <p:cNvPr id="704" name="Picture 8"/>
          <p:cNvPicPr/>
          <p:nvPr/>
        </p:nvPicPr>
        <p:blipFill>
          <a:blip r:embed="rId2"/>
          <a:stretch/>
        </p:blipFill>
        <p:spPr>
          <a:xfrm>
            <a:off x="4216680" y="1049760"/>
            <a:ext cx="4600080" cy="1947600"/>
          </a:xfrm>
          <a:prstGeom prst="rect">
            <a:avLst/>
          </a:prstGeom>
          <a:ln w="0">
            <a:noFill/>
          </a:ln>
        </p:spPr>
      </p:pic>
      <p:pic>
        <p:nvPicPr>
          <p:cNvPr id="705" name="Picture 9"/>
          <p:cNvPicPr/>
          <p:nvPr/>
        </p:nvPicPr>
        <p:blipFill>
          <a:blip r:embed="rId3"/>
          <a:stretch/>
        </p:blipFill>
        <p:spPr>
          <a:xfrm>
            <a:off x="4216680" y="3013200"/>
            <a:ext cx="4636440" cy="1994760"/>
          </a:xfrm>
          <a:prstGeom prst="rect">
            <a:avLst/>
          </a:prstGeom>
          <a:ln w="0">
            <a:noFill/>
          </a:ln>
        </p:spPr>
      </p:pic>
      <p:pic>
        <p:nvPicPr>
          <p:cNvPr id="706" name="Picture 10" descr="CORE-Skills-ICONS-5.png"/>
          <p:cNvPicPr/>
          <p:nvPr/>
        </p:nvPicPr>
        <p:blipFill>
          <a:blip r:embed="rId4"/>
          <a:stretch/>
        </p:blipFill>
        <p:spPr>
          <a:xfrm>
            <a:off x="236160" y="18360"/>
            <a:ext cx="873360" cy="87336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What is Machine Learning?</a:t>
            </a:r>
            <a:endParaRPr lang="en-AU" sz="2000" b="0" strike="noStrike" spc="-1">
              <a:latin typeface="Arial"/>
            </a:endParaRPr>
          </a:p>
        </p:txBody>
      </p:sp>
      <p:sp>
        <p:nvSpPr>
          <p:cNvPr id="222" name="CustomShape 2"/>
          <p:cNvSpPr/>
          <p:nvPr/>
        </p:nvSpPr>
        <p:spPr>
          <a:xfrm>
            <a:off x="-61560" y="491688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223" name="Picture 12" descr="CORE-Skills-ICONS-5.png"/>
          <p:cNvPicPr/>
          <p:nvPr/>
        </p:nvPicPr>
        <p:blipFill>
          <a:blip r:embed="rId2"/>
          <a:stretch/>
        </p:blipFill>
        <p:spPr>
          <a:xfrm>
            <a:off x="209520" y="0"/>
            <a:ext cx="873360" cy="873360"/>
          </a:xfrm>
          <a:prstGeom prst="rect">
            <a:avLst/>
          </a:prstGeom>
          <a:ln w="0">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Aspects of SVMs</a:t>
            </a:r>
            <a:endParaRPr lang="en-AU" sz="2000" b="0" strike="noStrike" spc="-1">
              <a:latin typeface="Arial"/>
            </a:endParaRPr>
          </a:p>
        </p:txBody>
      </p:sp>
      <p:sp>
        <p:nvSpPr>
          <p:cNvPr id="708"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709" name="CustomShape 3"/>
          <p:cNvSpPr/>
          <p:nvPr/>
        </p:nvSpPr>
        <p:spPr>
          <a:xfrm>
            <a:off x="225000" y="1541880"/>
            <a:ext cx="8482680" cy="338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spcBef>
                <a:spcPts val="340"/>
              </a:spcBef>
              <a:buClr>
                <a:srgbClr val="A40F6C"/>
              </a:buClr>
              <a:buFont typeface="Arial"/>
              <a:buChar char="•"/>
            </a:pPr>
            <a:r>
              <a:rPr lang="en-US" sz="1700" b="0" strike="noStrike" spc="-1">
                <a:solidFill>
                  <a:srgbClr val="0F1137"/>
                </a:solidFill>
                <a:latin typeface="Calibri"/>
                <a:ea typeface="DejaVu Sans"/>
              </a:rPr>
              <a:t>Works well for complex small to medium-size datasets.</a:t>
            </a:r>
            <a:endParaRPr lang="en-AU" sz="1700" b="0" strike="noStrike" spc="-1">
              <a:latin typeface="Arial"/>
            </a:endParaRPr>
          </a:p>
          <a:p>
            <a:pPr marL="343080" indent="-342360">
              <a:lnSpc>
                <a:spcPct val="150000"/>
              </a:lnSpc>
              <a:spcBef>
                <a:spcPts val="340"/>
              </a:spcBef>
              <a:buClr>
                <a:srgbClr val="A40F6C"/>
              </a:buClr>
              <a:buFont typeface="Arial"/>
              <a:buChar char="•"/>
            </a:pPr>
            <a:r>
              <a:rPr lang="en-US" sz="1700" b="0" strike="noStrike" spc="-1">
                <a:solidFill>
                  <a:srgbClr val="0F1137"/>
                </a:solidFill>
                <a:latin typeface="Calibri"/>
                <a:ea typeface="DejaVu Sans"/>
              </a:rPr>
              <a:t>Works well in high-dimensional feature spaces.</a:t>
            </a:r>
            <a:endParaRPr lang="en-AU" sz="1700" b="0" strike="noStrike" spc="-1">
              <a:latin typeface="Arial"/>
            </a:endParaRPr>
          </a:p>
          <a:p>
            <a:pPr marL="343080" indent="-342360">
              <a:lnSpc>
                <a:spcPct val="150000"/>
              </a:lnSpc>
              <a:spcBef>
                <a:spcPts val="340"/>
              </a:spcBef>
              <a:buClr>
                <a:srgbClr val="A40F6C"/>
              </a:buClr>
              <a:buFont typeface="Arial"/>
              <a:buChar char="•"/>
            </a:pPr>
            <a:r>
              <a:rPr lang="en-US" sz="1700" b="0" strike="noStrike" spc="-1">
                <a:solidFill>
                  <a:srgbClr val="0F1137"/>
                </a:solidFill>
                <a:latin typeface="Calibri"/>
                <a:ea typeface="DejaVu Sans"/>
              </a:rPr>
              <a:t>Works reasonable well where number of dimensions is greater than number of data instances. </a:t>
            </a:r>
            <a:endParaRPr lang="en-AU" sz="1700" b="0" strike="noStrike" spc="-1">
              <a:latin typeface="Arial"/>
            </a:endParaRPr>
          </a:p>
          <a:p>
            <a:pPr marL="343080" indent="-342360">
              <a:lnSpc>
                <a:spcPct val="150000"/>
              </a:lnSpc>
              <a:spcBef>
                <a:spcPts val="340"/>
              </a:spcBef>
              <a:buClr>
                <a:srgbClr val="A40F6C"/>
              </a:buClr>
              <a:buFont typeface="Arial"/>
              <a:buChar char="•"/>
            </a:pPr>
            <a:r>
              <a:rPr lang="en-US" sz="1700" b="0" strike="noStrike" spc="-1">
                <a:solidFill>
                  <a:srgbClr val="0F1137"/>
                </a:solidFill>
                <a:latin typeface="Calibri"/>
                <a:ea typeface="DejaVu Sans"/>
              </a:rPr>
              <a:t>Estimation of the decision boundary is conducted on a subset of points – the support vectors.</a:t>
            </a:r>
            <a:endParaRPr lang="en-AU" sz="1700" b="0" strike="noStrike" spc="-1">
              <a:latin typeface="Arial"/>
            </a:endParaRPr>
          </a:p>
          <a:p>
            <a:pPr marL="343080" indent="-342360">
              <a:lnSpc>
                <a:spcPct val="150000"/>
              </a:lnSpc>
              <a:spcBef>
                <a:spcPts val="340"/>
              </a:spcBef>
              <a:buClr>
                <a:srgbClr val="A40F6C"/>
              </a:buClr>
              <a:buFont typeface="Arial"/>
              <a:buChar char="•"/>
            </a:pPr>
            <a:r>
              <a:rPr lang="en-US" sz="1700" b="0" strike="noStrike" spc="-1">
                <a:solidFill>
                  <a:srgbClr val="0F1137"/>
                </a:solidFill>
                <a:latin typeface="Calibri"/>
                <a:ea typeface="DejaVu Sans"/>
              </a:rPr>
              <a:t>Kernel trick allows the specification of complex decision functions. </a:t>
            </a:r>
            <a:endParaRPr lang="en-AU" sz="1700" b="0" strike="noStrike" spc="-1">
              <a:latin typeface="Arial"/>
            </a:endParaRPr>
          </a:p>
          <a:p>
            <a:pPr marL="343080" indent="-342360">
              <a:lnSpc>
                <a:spcPct val="150000"/>
              </a:lnSpc>
              <a:spcBef>
                <a:spcPts val="340"/>
              </a:spcBef>
              <a:buClr>
                <a:srgbClr val="A40F6C"/>
              </a:buClr>
              <a:buFont typeface="Arial"/>
              <a:buChar char="•"/>
            </a:pPr>
            <a:r>
              <a:rPr lang="en-US" sz="1700" b="0" strike="noStrike" spc="-1">
                <a:solidFill>
                  <a:srgbClr val="0F1137"/>
                </a:solidFill>
                <a:latin typeface="Calibri"/>
                <a:ea typeface="DejaVu Sans"/>
              </a:rPr>
              <a:t>Generally works well on sparse data.</a:t>
            </a: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340"/>
              </a:spcBef>
            </a:pPr>
            <a:endParaRPr lang="en-AU" sz="1700" b="0" strike="noStrike" spc="-1">
              <a:latin typeface="Arial"/>
            </a:endParaRPr>
          </a:p>
          <a:p>
            <a:pPr>
              <a:lnSpc>
                <a:spcPct val="100000"/>
              </a:lnSpc>
              <a:spcBef>
                <a:spcPts val="340"/>
              </a:spcBef>
            </a:pPr>
            <a:endParaRPr lang="en-AU" sz="1700" b="0" strike="noStrike" spc="-1">
              <a:latin typeface="Arial"/>
            </a:endParaRPr>
          </a:p>
        </p:txBody>
      </p:sp>
      <p:sp>
        <p:nvSpPr>
          <p:cNvPr id="710" name="CustomShape 4"/>
          <p:cNvSpPr/>
          <p:nvPr/>
        </p:nvSpPr>
        <p:spPr>
          <a:xfrm>
            <a:off x="302760" y="120132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Pros:</a:t>
            </a:r>
            <a:endParaRPr lang="en-AU" sz="1600" b="0" strike="noStrike" spc="-1">
              <a:latin typeface="Arial"/>
            </a:endParaRPr>
          </a:p>
        </p:txBody>
      </p:sp>
      <p:pic>
        <p:nvPicPr>
          <p:cNvPr id="711" name="Picture 12" descr="CORE-Skills-ICONS-5.png"/>
          <p:cNvPicPr/>
          <p:nvPr/>
        </p:nvPicPr>
        <p:blipFill>
          <a:blip r:embed="rId2"/>
          <a:stretch/>
        </p:blipFill>
        <p:spPr>
          <a:xfrm>
            <a:off x="236160" y="18360"/>
            <a:ext cx="873360" cy="873360"/>
          </a:xfrm>
          <a:prstGeom prst="rect">
            <a:avLst/>
          </a:prstGeom>
          <a:ln w="0">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Aspects of SVMs (Cont.)</a:t>
            </a:r>
            <a:endParaRPr lang="en-AU" sz="2000" b="0" strike="noStrike" spc="-1">
              <a:latin typeface="Arial"/>
            </a:endParaRPr>
          </a:p>
        </p:txBody>
      </p:sp>
      <p:sp>
        <p:nvSpPr>
          <p:cNvPr id="713"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714" name="CustomShape 3"/>
          <p:cNvSpPr/>
          <p:nvPr/>
        </p:nvSpPr>
        <p:spPr>
          <a:xfrm>
            <a:off x="225000" y="1541880"/>
            <a:ext cx="8330040" cy="3600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281"/>
              </a:spcBef>
              <a:buClr>
                <a:srgbClr val="A40F6C"/>
              </a:buClr>
              <a:buFont typeface="Arial"/>
              <a:buChar char="•"/>
            </a:pPr>
            <a:r>
              <a:rPr lang="en-US" sz="1400" b="0" strike="noStrike" spc="-1">
                <a:solidFill>
                  <a:srgbClr val="0F1137"/>
                </a:solidFill>
                <a:latin typeface="Calibri"/>
                <a:ea typeface="DejaVu Sans"/>
              </a:rPr>
              <a:t>Interpretability.</a:t>
            </a:r>
            <a:endParaRPr lang="en-AU" sz="1400" b="0" strike="noStrike" spc="-1">
              <a:latin typeface="Arial"/>
            </a:endParaRPr>
          </a:p>
          <a:p>
            <a:pPr>
              <a:lnSpc>
                <a:spcPct val="150000"/>
              </a:lnSpc>
              <a:spcBef>
                <a:spcPts val="281"/>
              </a:spcBef>
            </a:pPr>
            <a:endParaRPr lang="en-AU" sz="1400" b="0" strike="noStrike" spc="-1">
              <a:latin typeface="Arial"/>
            </a:endParaRPr>
          </a:p>
          <a:p>
            <a:pPr>
              <a:lnSpc>
                <a:spcPct val="150000"/>
              </a:lnSpc>
              <a:spcBef>
                <a:spcPts val="281"/>
              </a:spcBef>
            </a:pPr>
            <a:endParaRPr lang="en-AU" sz="1400" b="0" strike="noStrike" spc="-1">
              <a:latin typeface="Arial"/>
            </a:endParaRPr>
          </a:p>
          <a:p>
            <a:pPr>
              <a:lnSpc>
                <a:spcPct val="150000"/>
              </a:lnSpc>
              <a:spcBef>
                <a:spcPts val="281"/>
              </a:spcBef>
            </a:pPr>
            <a:endParaRPr lang="en-AU" sz="1400" b="0" strike="noStrike" spc="-1">
              <a:latin typeface="Arial"/>
            </a:endParaRPr>
          </a:p>
          <a:p>
            <a:pPr marL="343080" indent="-342360">
              <a:lnSpc>
                <a:spcPct val="150000"/>
              </a:lnSpc>
              <a:spcBef>
                <a:spcPts val="281"/>
              </a:spcBef>
              <a:buClr>
                <a:srgbClr val="A40F6C"/>
              </a:buClr>
              <a:buFont typeface="Arial"/>
              <a:buChar char="•"/>
            </a:pPr>
            <a:r>
              <a:rPr lang="en-US" sz="1400" b="0" strike="noStrike" spc="-1">
                <a:solidFill>
                  <a:srgbClr val="0F1137"/>
                </a:solidFill>
                <a:latin typeface="Calibri"/>
                <a:ea typeface="DejaVu Sans"/>
              </a:rPr>
              <a:t>Sensitiveness to feature scales.</a:t>
            </a:r>
            <a:endParaRPr lang="en-AU" sz="1400" b="0" strike="noStrike" spc="-1">
              <a:latin typeface="Arial"/>
            </a:endParaRPr>
          </a:p>
          <a:p>
            <a:pPr marL="343080" indent="-342360">
              <a:lnSpc>
                <a:spcPct val="150000"/>
              </a:lnSpc>
              <a:spcBef>
                <a:spcPts val="281"/>
              </a:spcBef>
              <a:buClr>
                <a:srgbClr val="A40F6C"/>
              </a:buClr>
              <a:buFont typeface="Arial"/>
              <a:buChar char="•"/>
            </a:pPr>
            <a:r>
              <a:rPr lang="en-US" sz="1400" b="0" strike="noStrike" spc="-1">
                <a:solidFill>
                  <a:srgbClr val="0F1137"/>
                </a:solidFill>
                <a:latin typeface="Calibri"/>
                <a:ea typeface="DejaVu Sans"/>
              </a:rPr>
              <a:t>Slow for hundreds of thousands of instances. </a:t>
            </a:r>
            <a:endParaRPr lang="en-AU" sz="1400" b="0" strike="noStrike" spc="-1">
              <a:latin typeface="Arial"/>
            </a:endParaRPr>
          </a:p>
          <a:p>
            <a:pPr marL="343080" indent="-342360">
              <a:lnSpc>
                <a:spcPct val="150000"/>
              </a:lnSpc>
              <a:spcBef>
                <a:spcPts val="281"/>
              </a:spcBef>
              <a:buClr>
                <a:srgbClr val="A40F6C"/>
              </a:buClr>
              <a:buFont typeface="Arial"/>
              <a:buChar char="•"/>
            </a:pPr>
            <a:r>
              <a:rPr lang="en-US" sz="1400" b="0" strike="noStrike" spc="-1">
                <a:solidFill>
                  <a:srgbClr val="0F1137"/>
                </a:solidFill>
                <a:latin typeface="Calibri"/>
                <a:ea typeface="DejaVu Sans"/>
              </a:rPr>
              <a:t>Regularization is essential when the number of instances is much lower then the number of features.</a:t>
            </a:r>
            <a:endParaRPr lang="en-AU" sz="1400" b="0" strike="noStrike" spc="-1">
              <a:latin typeface="Arial"/>
            </a:endParaRPr>
          </a:p>
          <a:p>
            <a:pPr marL="343080" indent="-342360">
              <a:lnSpc>
                <a:spcPct val="150000"/>
              </a:lnSpc>
              <a:spcBef>
                <a:spcPts val="281"/>
              </a:spcBef>
              <a:buClr>
                <a:srgbClr val="A40F6C"/>
              </a:buClr>
              <a:buFont typeface="Arial"/>
              <a:buChar char="•"/>
            </a:pPr>
            <a:r>
              <a:rPr lang="en-US" sz="1400" b="0" strike="noStrike" spc="-1">
                <a:solidFill>
                  <a:srgbClr val="0F1137"/>
                </a:solidFill>
                <a:latin typeface="Calibri"/>
                <a:ea typeface="DejaVu Sans"/>
              </a:rPr>
              <a:t>Rely on the concept of distance – it has to be meaningful.</a:t>
            </a:r>
            <a:endParaRPr lang="en-AU" sz="1400" b="0" strike="noStrike" spc="-1">
              <a:latin typeface="Arial"/>
            </a:endParaRPr>
          </a:p>
          <a:p>
            <a:pPr marL="343080" indent="-342360">
              <a:lnSpc>
                <a:spcPct val="150000"/>
              </a:lnSpc>
              <a:spcBef>
                <a:spcPts val="281"/>
              </a:spcBef>
              <a:buClr>
                <a:srgbClr val="A40F6C"/>
              </a:buClr>
              <a:buFont typeface="Arial"/>
              <a:buChar char="•"/>
            </a:pPr>
            <a:r>
              <a:rPr lang="en-US" sz="1400" b="0" strike="noStrike" spc="-1">
                <a:solidFill>
                  <a:srgbClr val="0F1137"/>
                </a:solidFill>
                <a:latin typeface="Calibri"/>
                <a:ea typeface="DejaVu Sans"/>
              </a:rPr>
              <a:t>Trickier to tune. Rule of thumb: try first linear, then Gaussian RBF and then polynomial kernel.</a:t>
            </a:r>
            <a:endParaRPr lang="en-AU" sz="1400" b="0" strike="noStrike" spc="-1">
              <a:latin typeface="Arial"/>
            </a:endParaRPr>
          </a:p>
        </p:txBody>
      </p:sp>
      <p:sp>
        <p:nvSpPr>
          <p:cNvPr id="715" name="CustomShape 4"/>
          <p:cNvSpPr/>
          <p:nvPr/>
        </p:nvSpPr>
        <p:spPr>
          <a:xfrm>
            <a:off x="302760" y="120132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20"/>
              </a:spcBef>
              <a:tabLst>
                <a:tab pos="0" algn="l"/>
              </a:tabLst>
            </a:pPr>
            <a:r>
              <a:rPr lang="en-US" sz="1600" b="1" strike="noStrike" spc="-1">
                <a:solidFill>
                  <a:srgbClr val="A40F6C"/>
                </a:solidFill>
                <a:latin typeface="Calibri"/>
                <a:ea typeface="DejaVu Sans"/>
              </a:rPr>
              <a:t>Cons:</a:t>
            </a:r>
            <a:endParaRPr lang="en-AU" sz="1600" b="0" strike="noStrike" spc="-1">
              <a:latin typeface="Arial"/>
            </a:endParaRPr>
          </a:p>
        </p:txBody>
      </p:sp>
      <p:pic>
        <p:nvPicPr>
          <p:cNvPr id="716" name="Picture 5"/>
          <p:cNvPicPr/>
          <p:nvPr/>
        </p:nvPicPr>
        <p:blipFill>
          <a:blip r:embed="rId2"/>
          <a:stretch/>
        </p:blipFill>
        <p:spPr>
          <a:xfrm>
            <a:off x="2277720" y="1279080"/>
            <a:ext cx="6775560" cy="1701360"/>
          </a:xfrm>
          <a:prstGeom prst="rect">
            <a:avLst/>
          </a:prstGeom>
          <a:ln w="0">
            <a:noFill/>
          </a:ln>
        </p:spPr>
      </p:pic>
      <p:pic>
        <p:nvPicPr>
          <p:cNvPr id="717" name="Picture 6" descr="CORE-Skills-ICONS-5.png"/>
          <p:cNvPicPr/>
          <p:nvPr/>
        </p:nvPicPr>
        <p:blipFill>
          <a:blip r:embed="rId3"/>
          <a:stretch/>
        </p:blipFill>
        <p:spPr>
          <a:xfrm>
            <a:off x="236160" y="18360"/>
            <a:ext cx="873360" cy="873360"/>
          </a:xfrm>
          <a:prstGeom prst="rect">
            <a:avLst/>
          </a:prstGeom>
          <a:ln w="0">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SVMs - Exercise</a:t>
            </a:r>
            <a:endParaRPr lang="en-AU" sz="2000" b="0" strike="noStrike" spc="-1">
              <a:latin typeface="Arial"/>
            </a:endParaRPr>
          </a:p>
        </p:txBody>
      </p:sp>
      <p:sp>
        <p:nvSpPr>
          <p:cNvPr id="719"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720" name="CustomShape 3"/>
          <p:cNvSpPr/>
          <p:nvPr/>
        </p:nvSpPr>
        <p:spPr>
          <a:xfrm>
            <a:off x="596880" y="1321200"/>
            <a:ext cx="6949440" cy="325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A40F6C"/>
                </a:solidFill>
                <a:latin typeface="Calibri"/>
                <a:ea typeface="DejaVu Sans"/>
              </a:rPr>
              <a:t>Exercise</a:t>
            </a:r>
            <a:endParaRPr lang="en-AU" sz="2000" b="0" strike="noStrike" spc="-1">
              <a:latin typeface="Arial"/>
            </a:endParaRPr>
          </a:p>
        </p:txBody>
      </p:sp>
      <p:pic>
        <p:nvPicPr>
          <p:cNvPr id="721" name="Picture 13" descr="CORE-Skills-ICONS-5.png"/>
          <p:cNvPicPr/>
          <p:nvPr/>
        </p:nvPicPr>
        <p:blipFill>
          <a:blip r:embed="rId2"/>
          <a:stretch/>
        </p:blipFill>
        <p:spPr>
          <a:xfrm>
            <a:off x="236160" y="18360"/>
            <a:ext cx="873360" cy="873360"/>
          </a:xfrm>
          <a:prstGeom prst="rect">
            <a:avLst/>
          </a:prstGeom>
          <a:ln w="0">
            <a:noFill/>
          </a:ln>
        </p:spPr>
      </p:pic>
      <p:sp>
        <p:nvSpPr>
          <p:cNvPr id="722" name="CustomShape 4"/>
          <p:cNvSpPr/>
          <p:nvPr/>
        </p:nvSpPr>
        <p:spPr>
          <a:xfrm>
            <a:off x="226800" y="1825920"/>
            <a:ext cx="8829360" cy="150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200000"/>
              </a:lnSpc>
              <a:spcBef>
                <a:spcPts val="320"/>
              </a:spcBef>
              <a:buClr>
                <a:srgbClr val="A40F6C"/>
              </a:buClr>
              <a:buFont typeface="Arial"/>
              <a:buChar char="•"/>
            </a:pPr>
            <a:r>
              <a:rPr lang="en-US" sz="1600" b="0" strike="noStrike" spc="-1">
                <a:solidFill>
                  <a:srgbClr val="0F1137"/>
                </a:solidFill>
                <a:latin typeface="Calibri"/>
              </a:rPr>
              <a:t>Open </a:t>
            </a:r>
            <a:r>
              <a:rPr lang="en-US" sz="1600" b="0" u="sng" strike="noStrike" spc="-1">
                <a:solidFill>
                  <a:srgbClr val="0000FF"/>
                </a:solidFill>
                <a:uFillTx/>
                <a:latin typeface="Calibri"/>
                <a:hlinkClick r:id="rId3"/>
              </a:rPr>
              <a:t>am1-iron-ore-dataset.ipynb</a:t>
            </a:r>
            <a:r>
              <a:rPr lang="en-US" sz="1600" b="0" strike="noStrike" spc="-1">
                <a:solidFill>
                  <a:srgbClr val="0F1137"/>
                </a:solidFill>
                <a:latin typeface="Calibri"/>
              </a:rPr>
              <a:t> and go through the the exercises related to the SVMs classification.</a:t>
            </a:r>
            <a:endParaRPr lang="en-AU" sz="1600" b="0" strike="noStrike" spc="-1">
              <a:latin typeface="Arial"/>
            </a:endParaRPr>
          </a:p>
          <a:p>
            <a:pPr>
              <a:lnSpc>
                <a:spcPct val="100000"/>
              </a:lnSpc>
              <a:spcBef>
                <a:spcPts val="300"/>
              </a:spcBef>
            </a:pPr>
            <a:endParaRPr lang="en-AU" sz="1600" b="0" strike="noStrike" spc="-1">
              <a:latin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CustomShape 1"/>
          <p:cNvSpPr/>
          <p:nvPr/>
        </p:nvSpPr>
        <p:spPr>
          <a:xfrm>
            <a:off x="1060920" y="1741320"/>
            <a:ext cx="6184800" cy="2125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rPr>
              <a:t>Day 8 Evaluating the ML models</a:t>
            </a:r>
            <a:endParaRPr lang="en-AU" sz="48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The bias x variance Tradeoff</a:t>
            </a:r>
            <a:endParaRPr lang="en-AU" sz="2000" b="0" strike="noStrike" spc="-1">
              <a:latin typeface="Arial"/>
            </a:endParaRPr>
          </a:p>
        </p:txBody>
      </p:sp>
      <p:sp>
        <p:nvSpPr>
          <p:cNvPr id="725" name="CustomShape 2"/>
          <p:cNvSpPr/>
          <p:nvPr/>
        </p:nvSpPr>
        <p:spPr>
          <a:xfrm>
            <a:off x="7920" y="491220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726" name="Picture 6"/>
          <p:cNvPicPr/>
          <p:nvPr/>
        </p:nvPicPr>
        <p:blipFill>
          <a:blip r:embed="rId2"/>
          <a:srcRect r="66955" b="-407"/>
          <a:stretch/>
        </p:blipFill>
        <p:spPr>
          <a:xfrm>
            <a:off x="1823760" y="1422720"/>
            <a:ext cx="2074680" cy="1727280"/>
          </a:xfrm>
          <a:prstGeom prst="rect">
            <a:avLst/>
          </a:prstGeom>
          <a:ln w="0">
            <a:noFill/>
          </a:ln>
        </p:spPr>
      </p:pic>
      <p:pic>
        <p:nvPicPr>
          <p:cNvPr id="727" name="Picture 7"/>
          <p:cNvPicPr/>
          <p:nvPr/>
        </p:nvPicPr>
        <p:blipFill>
          <a:blip r:embed="rId3"/>
          <a:srcRect r="68834" b="-2583"/>
          <a:stretch/>
        </p:blipFill>
        <p:spPr>
          <a:xfrm>
            <a:off x="2057040" y="3292560"/>
            <a:ext cx="1424880" cy="1727280"/>
          </a:xfrm>
          <a:prstGeom prst="rect">
            <a:avLst/>
          </a:prstGeom>
          <a:ln w="0">
            <a:noFill/>
          </a:ln>
        </p:spPr>
      </p:pic>
      <p:pic>
        <p:nvPicPr>
          <p:cNvPr id="728" name="Picture 8"/>
          <p:cNvPicPr/>
          <p:nvPr/>
        </p:nvPicPr>
        <p:blipFill>
          <a:blip r:embed="rId2"/>
          <a:srcRect l="65641" b="166"/>
          <a:stretch/>
        </p:blipFill>
        <p:spPr>
          <a:xfrm>
            <a:off x="6623640" y="1434960"/>
            <a:ext cx="2169720" cy="1727280"/>
          </a:xfrm>
          <a:prstGeom prst="rect">
            <a:avLst/>
          </a:prstGeom>
          <a:ln w="0">
            <a:noFill/>
          </a:ln>
        </p:spPr>
      </p:pic>
      <p:pic>
        <p:nvPicPr>
          <p:cNvPr id="729" name="Picture 9"/>
          <p:cNvPicPr/>
          <p:nvPr/>
        </p:nvPicPr>
        <p:blipFill>
          <a:blip r:embed="rId2"/>
          <a:srcRect l="33439" r="33212" b="-462"/>
          <a:stretch/>
        </p:blipFill>
        <p:spPr>
          <a:xfrm>
            <a:off x="4350600" y="1436040"/>
            <a:ext cx="2092680" cy="1727280"/>
          </a:xfrm>
          <a:prstGeom prst="rect">
            <a:avLst/>
          </a:prstGeom>
          <a:ln w="0">
            <a:noFill/>
          </a:ln>
        </p:spPr>
      </p:pic>
      <p:sp>
        <p:nvSpPr>
          <p:cNvPr id="730" name="CustomShape 3"/>
          <p:cNvSpPr/>
          <p:nvPr/>
        </p:nvSpPr>
        <p:spPr>
          <a:xfrm>
            <a:off x="2370960" y="1069560"/>
            <a:ext cx="130536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Underfitting</a:t>
            </a:r>
            <a:endParaRPr lang="en-AU" sz="1800" b="0" strike="noStrike" spc="-1">
              <a:latin typeface="Arial"/>
            </a:endParaRPr>
          </a:p>
        </p:txBody>
      </p:sp>
      <p:sp>
        <p:nvSpPr>
          <p:cNvPr id="731" name="CustomShape 4"/>
          <p:cNvSpPr/>
          <p:nvPr/>
        </p:nvSpPr>
        <p:spPr>
          <a:xfrm>
            <a:off x="7163280" y="1046160"/>
            <a:ext cx="116964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Overfitting</a:t>
            </a:r>
            <a:endParaRPr lang="en-AU" sz="1800" b="0" strike="noStrike" spc="-1">
              <a:latin typeface="Arial"/>
            </a:endParaRPr>
          </a:p>
        </p:txBody>
      </p:sp>
      <p:pic>
        <p:nvPicPr>
          <p:cNvPr id="732" name="Picture 12"/>
          <p:cNvPicPr/>
          <p:nvPr/>
        </p:nvPicPr>
        <p:blipFill>
          <a:blip r:embed="rId3"/>
          <a:srcRect l="33191" r="31254"/>
          <a:stretch/>
        </p:blipFill>
        <p:spPr>
          <a:xfrm>
            <a:off x="4613400" y="3292560"/>
            <a:ext cx="1667880" cy="1727280"/>
          </a:xfrm>
          <a:prstGeom prst="rect">
            <a:avLst/>
          </a:prstGeom>
          <a:ln w="0">
            <a:noFill/>
          </a:ln>
        </p:spPr>
      </p:pic>
      <p:pic>
        <p:nvPicPr>
          <p:cNvPr id="733" name="Picture 13"/>
          <p:cNvPicPr/>
          <p:nvPr/>
        </p:nvPicPr>
        <p:blipFill>
          <a:blip r:embed="rId3"/>
          <a:srcRect l="68003" b="-3560"/>
          <a:stretch/>
        </p:blipFill>
        <p:spPr>
          <a:xfrm>
            <a:off x="6984000" y="3292560"/>
            <a:ext cx="1449360" cy="1727280"/>
          </a:xfrm>
          <a:prstGeom prst="rect">
            <a:avLst/>
          </a:prstGeom>
          <a:ln w="0">
            <a:noFill/>
          </a:ln>
        </p:spPr>
      </p:pic>
      <p:pic>
        <p:nvPicPr>
          <p:cNvPr id="734" name="Picture 14" descr="CORE-Skills-ICONS-5.png"/>
          <p:cNvPicPr/>
          <p:nvPr/>
        </p:nvPicPr>
        <p:blipFill>
          <a:blip r:embed="rId4"/>
          <a:stretch/>
        </p:blipFill>
        <p:spPr>
          <a:xfrm>
            <a:off x="243720" y="0"/>
            <a:ext cx="873360" cy="87336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7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7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7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7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7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rPr>
              <a:t>Motivation</a:t>
            </a:r>
            <a:endParaRPr lang="en-AU" sz="2000" b="0" strike="noStrike" spc="-1">
              <a:latin typeface="Arial"/>
            </a:endParaRPr>
          </a:p>
        </p:txBody>
      </p:sp>
      <p:pic>
        <p:nvPicPr>
          <p:cNvPr id="736" name="Picture 6" descr="A picture containing drawing&#10;&#10;Description generated with very high confidence"/>
          <p:cNvPicPr/>
          <p:nvPr/>
        </p:nvPicPr>
        <p:blipFill>
          <a:blip r:embed="rId2"/>
          <a:stretch/>
        </p:blipFill>
        <p:spPr>
          <a:xfrm>
            <a:off x="1519920" y="1907280"/>
            <a:ext cx="1136520" cy="1255680"/>
          </a:xfrm>
          <a:prstGeom prst="rect">
            <a:avLst/>
          </a:prstGeom>
          <a:ln w="0">
            <a:noFill/>
          </a:ln>
        </p:spPr>
      </p:pic>
      <p:sp>
        <p:nvSpPr>
          <p:cNvPr id="737" name="CustomShape 2"/>
          <p:cNvSpPr/>
          <p:nvPr/>
        </p:nvSpPr>
        <p:spPr>
          <a:xfrm>
            <a:off x="2653920" y="2428200"/>
            <a:ext cx="1386360" cy="630000"/>
          </a:xfrm>
          <a:prstGeom prst="rect">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Calibri"/>
                <a:ea typeface="DejaVu Sans"/>
              </a:rPr>
              <a:t>Press here</a:t>
            </a:r>
            <a:endParaRPr lang="en-AU" sz="1800" b="0" strike="noStrike" spc="-1">
              <a:latin typeface="Arial"/>
            </a:endParaRPr>
          </a:p>
          <a:p>
            <a:pPr algn="ctr">
              <a:lnSpc>
                <a:spcPct val="100000"/>
              </a:lnSpc>
            </a:pPr>
            <a:r>
              <a:rPr lang="en-US" sz="1800" b="1" strike="noStrike" spc="-1">
                <a:solidFill>
                  <a:srgbClr val="000000"/>
                </a:solidFill>
                <a:latin typeface="Calibri"/>
                <a:ea typeface="DejaVu Sans"/>
              </a:rPr>
              <a:t>TRAIN</a:t>
            </a:r>
            <a:endParaRPr lang="en-AU" sz="1800" b="0" strike="noStrike" spc="-1">
              <a:latin typeface="Arial"/>
            </a:endParaRPr>
          </a:p>
        </p:txBody>
      </p:sp>
      <p:sp>
        <p:nvSpPr>
          <p:cNvPr id="738" name="CustomShape 3"/>
          <p:cNvSpPr/>
          <p:nvPr/>
        </p:nvSpPr>
        <p:spPr>
          <a:xfrm>
            <a:off x="4294440" y="2536920"/>
            <a:ext cx="1106640" cy="376560"/>
          </a:xfrm>
          <a:prstGeom prst="rightArrow">
            <a:avLst>
              <a:gd name="adj1" fmla="val 50000"/>
              <a:gd name="adj2" fmla="val 50000"/>
            </a:avLst>
          </a:prstGeom>
          <a:solidFill>
            <a:schemeClr val="tx1"/>
          </a:solidFill>
          <a:ln>
            <a:solidFill>
              <a:schemeClr val="tx1"/>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39" name="CustomShape 4"/>
          <p:cNvSpPr/>
          <p:nvPr/>
        </p:nvSpPr>
        <p:spPr>
          <a:xfrm>
            <a:off x="5930280" y="2271240"/>
            <a:ext cx="913680" cy="913680"/>
          </a:xfrm>
          <a:prstGeom prst="smileyFace">
            <a:avLst>
              <a:gd name="adj" fmla="val 4653"/>
            </a:avLst>
          </a:prstGeom>
          <a:solidFill>
            <a:srgbClr val="FFFF00"/>
          </a:solidFill>
          <a:ln>
            <a:solidFill>
              <a:schemeClr val="tx1"/>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0" name="CustomShape 5"/>
          <p:cNvSpPr/>
          <p:nvPr/>
        </p:nvSpPr>
        <p:spPr>
          <a:xfrm>
            <a:off x="5779440" y="2158920"/>
            <a:ext cx="1230840" cy="1127520"/>
          </a:xfrm>
          <a:prstGeom prst="flowChartSummingJunction">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1" name="CustomShape 6"/>
          <p:cNvSpPr/>
          <p:nvPr/>
        </p:nvSpPr>
        <p:spPr>
          <a:xfrm>
            <a:off x="463320" y="1180440"/>
            <a:ext cx="7997760" cy="179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281"/>
              </a:spcBef>
              <a:buClr>
                <a:srgbClr val="A40F6C"/>
              </a:buClr>
              <a:buFont typeface="Arial"/>
              <a:buChar char="•"/>
            </a:pPr>
            <a:r>
              <a:rPr lang="en-US" sz="1400" b="0" strike="noStrike" spc="-1">
                <a:solidFill>
                  <a:srgbClr val="0F1137"/>
                </a:solidFill>
                <a:latin typeface="Calibri"/>
                <a:ea typeface="DejaVu Sans"/>
              </a:rPr>
              <a:t>Creating Machine Learning models is easy. However, creating </a:t>
            </a:r>
            <a:r>
              <a:rPr lang="en-US" sz="1400" b="1" i="1" strike="noStrike" spc="-1">
                <a:solidFill>
                  <a:srgbClr val="0F1137"/>
                </a:solidFill>
                <a:latin typeface="Calibri"/>
                <a:ea typeface="DejaVu Sans"/>
              </a:rPr>
              <a:t>good</a:t>
            </a:r>
            <a:r>
              <a:rPr lang="en-US" sz="1400" b="0" strike="noStrike" spc="-1">
                <a:solidFill>
                  <a:srgbClr val="0F1137"/>
                </a:solidFill>
                <a:latin typeface="Calibri"/>
                <a:ea typeface="DejaVu Sans"/>
              </a:rPr>
              <a:t> Machine Learning models is not that easy.</a:t>
            </a:r>
            <a:endParaRPr lang="en-AU" sz="1400" b="0" strike="noStrike" spc="-1">
              <a:latin typeface="Arial"/>
            </a:endParaRPr>
          </a:p>
        </p:txBody>
      </p:sp>
      <p:sp>
        <p:nvSpPr>
          <p:cNvPr id="742" name="CustomShape 7"/>
          <p:cNvSpPr/>
          <p:nvPr/>
        </p:nvSpPr>
        <p:spPr>
          <a:xfrm>
            <a:off x="7920" y="491220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Thomas and Leonardo (UWA)</a:t>
            </a:r>
            <a:endParaRPr lang="en-AU" sz="1050" b="0" strike="noStrike" spc="-1">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CustomShape 1"/>
          <p:cNvSpPr/>
          <p:nvPr/>
        </p:nvSpPr>
        <p:spPr>
          <a:xfrm>
            <a:off x="463320" y="3350520"/>
            <a:ext cx="7997760" cy="179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281"/>
              </a:spcBef>
              <a:buClr>
                <a:srgbClr val="A40F6C"/>
              </a:buClr>
              <a:buFont typeface="Arial"/>
              <a:buChar char="•"/>
            </a:pPr>
            <a:r>
              <a:rPr lang="en-US" sz="1400" b="0" strike="noStrike" spc="-1">
                <a:solidFill>
                  <a:srgbClr val="0F1137"/>
                </a:solidFill>
                <a:latin typeface="Calibri"/>
              </a:rPr>
              <a:t>The only way to know how a model will generlise to new cases is to actually try it out on new cases, NOT practical.</a:t>
            </a:r>
            <a:endParaRPr lang="en-AU" sz="1400" b="0" strike="noStrike" spc="-1">
              <a:latin typeface="Arial"/>
            </a:endParaRPr>
          </a:p>
          <a:p>
            <a:pPr marL="343080" indent="-342360" algn="just">
              <a:lnSpc>
                <a:spcPct val="100000"/>
              </a:lnSpc>
              <a:spcBef>
                <a:spcPts val="281"/>
              </a:spcBef>
              <a:buClr>
                <a:srgbClr val="A40F6C"/>
              </a:buClr>
              <a:buFont typeface="Arial"/>
              <a:buChar char="•"/>
            </a:pPr>
            <a:r>
              <a:rPr lang="en-US" sz="1400" b="0" strike="noStrike" spc="-1">
                <a:solidFill>
                  <a:srgbClr val="0F1137"/>
                </a:solidFill>
                <a:latin typeface="Calibri"/>
              </a:rPr>
              <a:t>Evaluating a model is a core part of building an effective machine learning model.</a:t>
            </a:r>
            <a:endParaRPr lang="en-AU" sz="1400" b="0" strike="noStrike" spc="-1">
              <a:latin typeface="Arial"/>
            </a:endParaRPr>
          </a:p>
          <a:p>
            <a:pPr marL="343080" indent="-342360" algn="just">
              <a:lnSpc>
                <a:spcPct val="100000"/>
              </a:lnSpc>
              <a:spcBef>
                <a:spcPts val="281"/>
              </a:spcBef>
              <a:buClr>
                <a:srgbClr val="A40F6C"/>
              </a:buClr>
              <a:buFont typeface="Arial"/>
              <a:buChar char="•"/>
            </a:pPr>
            <a:r>
              <a:rPr lang="en-US" sz="1400" b="0" strike="noStrike" spc="-1">
                <a:solidFill>
                  <a:srgbClr val="0F1137"/>
                </a:solidFill>
                <a:latin typeface="Calibri"/>
              </a:rPr>
              <a:t>There are different evaluation metrics for different kind of problems.</a:t>
            </a:r>
            <a:endParaRPr lang="en-AU" sz="1400" b="0" strike="noStrike" spc="-1">
              <a:latin typeface="Arial"/>
            </a:endParaRPr>
          </a:p>
          <a:p>
            <a:pPr marL="343080" indent="-342360" algn="just">
              <a:lnSpc>
                <a:spcPct val="100000"/>
              </a:lnSpc>
              <a:spcBef>
                <a:spcPts val="281"/>
              </a:spcBef>
              <a:buClr>
                <a:srgbClr val="A40F6C"/>
              </a:buClr>
              <a:buFont typeface="Arial"/>
              <a:buChar char="•"/>
            </a:pPr>
            <a:r>
              <a:rPr lang="en-US" sz="1400" b="0" strike="noStrike" spc="-1">
                <a:solidFill>
                  <a:srgbClr val="0F1137"/>
                </a:solidFill>
                <a:latin typeface="Calibri"/>
              </a:rPr>
              <a:t>The choice of the evaluation metric is completely depends on the type of the model and the problem.</a:t>
            </a:r>
            <a:endParaRPr lang="en-AU" sz="1400" b="0" strike="noStrike" spc="-1">
              <a:latin typeface="Arial"/>
            </a:endParaRPr>
          </a:p>
        </p:txBody>
      </p:sp>
      <p:sp>
        <p:nvSpPr>
          <p:cNvPr id="744"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400"/>
              </a:spcBef>
              <a:tabLst>
                <a:tab pos="0" algn="l"/>
              </a:tabLst>
            </a:pPr>
            <a:r>
              <a:rPr lang="en-US" sz="2000" b="1" strike="noStrike" spc="-1">
                <a:solidFill>
                  <a:srgbClr val="0F1137"/>
                </a:solidFill>
                <a:latin typeface="Calibri"/>
              </a:rPr>
              <a:t>Motivation</a:t>
            </a:r>
            <a:endParaRPr lang="en-AU" sz="2000" b="0" strike="noStrike" spc="-1">
              <a:latin typeface="Arial"/>
            </a:endParaRPr>
          </a:p>
        </p:txBody>
      </p:sp>
      <p:pic>
        <p:nvPicPr>
          <p:cNvPr id="745" name="Picture 6" descr="A picture containing drawing&#10;&#10;Description generated with very high confidence"/>
          <p:cNvPicPr/>
          <p:nvPr/>
        </p:nvPicPr>
        <p:blipFill>
          <a:blip r:embed="rId2"/>
          <a:stretch/>
        </p:blipFill>
        <p:spPr>
          <a:xfrm>
            <a:off x="1519920" y="1907280"/>
            <a:ext cx="1136520" cy="1255680"/>
          </a:xfrm>
          <a:prstGeom prst="rect">
            <a:avLst/>
          </a:prstGeom>
          <a:ln w="0">
            <a:noFill/>
          </a:ln>
        </p:spPr>
      </p:pic>
      <p:sp>
        <p:nvSpPr>
          <p:cNvPr id="746" name="CustomShape 3"/>
          <p:cNvSpPr/>
          <p:nvPr/>
        </p:nvSpPr>
        <p:spPr>
          <a:xfrm>
            <a:off x="2653920" y="2428200"/>
            <a:ext cx="1386360" cy="630000"/>
          </a:xfrm>
          <a:prstGeom prst="rect">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Calibri"/>
                <a:ea typeface="DejaVu Sans"/>
              </a:rPr>
              <a:t>Press here</a:t>
            </a:r>
            <a:endParaRPr lang="en-AU" sz="1800" b="0" strike="noStrike" spc="-1">
              <a:latin typeface="Arial"/>
            </a:endParaRPr>
          </a:p>
          <a:p>
            <a:pPr algn="ctr">
              <a:lnSpc>
                <a:spcPct val="100000"/>
              </a:lnSpc>
            </a:pPr>
            <a:r>
              <a:rPr lang="en-US" sz="1800" b="1" strike="noStrike" spc="-1">
                <a:solidFill>
                  <a:srgbClr val="000000"/>
                </a:solidFill>
                <a:latin typeface="Calibri"/>
                <a:ea typeface="DejaVu Sans"/>
              </a:rPr>
              <a:t>TRAIN</a:t>
            </a:r>
            <a:endParaRPr lang="en-AU" sz="1800" b="0" strike="noStrike" spc="-1">
              <a:latin typeface="Arial"/>
            </a:endParaRPr>
          </a:p>
        </p:txBody>
      </p:sp>
      <p:sp>
        <p:nvSpPr>
          <p:cNvPr id="747" name="CustomShape 4"/>
          <p:cNvSpPr/>
          <p:nvPr/>
        </p:nvSpPr>
        <p:spPr>
          <a:xfrm>
            <a:off x="4294440" y="2536920"/>
            <a:ext cx="1106640" cy="376560"/>
          </a:xfrm>
          <a:prstGeom prst="rightArrow">
            <a:avLst>
              <a:gd name="adj1" fmla="val 50000"/>
              <a:gd name="adj2" fmla="val 50000"/>
            </a:avLst>
          </a:prstGeom>
          <a:solidFill>
            <a:schemeClr val="tx1"/>
          </a:solidFill>
          <a:ln>
            <a:solidFill>
              <a:schemeClr val="tx1"/>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8" name="CustomShape 5"/>
          <p:cNvSpPr/>
          <p:nvPr/>
        </p:nvSpPr>
        <p:spPr>
          <a:xfrm>
            <a:off x="5930280" y="2271240"/>
            <a:ext cx="913680" cy="913680"/>
          </a:xfrm>
          <a:prstGeom prst="smileyFace">
            <a:avLst>
              <a:gd name="adj" fmla="val 4653"/>
            </a:avLst>
          </a:prstGeom>
          <a:solidFill>
            <a:srgbClr val="FFFF00"/>
          </a:solidFill>
          <a:ln>
            <a:solidFill>
              <a:schemeClr val="tx1"/>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49" name="CustomShape 6"/>
          <p:cNvSpPr/>
          <p:nvPr/>
        </p:nvSpPr>
        <p:spPr>
          <a:xfrm>
            <a:off x="5779440" y="2158920"/>
            <a:ext cx="1230840" cy="1127520"/>
          </a:xfrm>
          <a:prstGeom prst="flowChartSummingJunction">
            <a:avLst/>
          </a:prstGeom>
          <a:no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50" name="CustomShape 7"/>
          <p:cNvSpPr/>
          <p:nvPr/>
        </p:nvSpPr>
        <p:spPr>
          <a:xfrm>
            <a:off x="463320" y="1180440"/>
            <a:ext cx="7997760" cy="179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281"/>
              </a:spcBef>
              <a:buClr>
                <a:srgbClr val="A40F6C"/>
              </a:buClr>
              <a:buFont typeface="Arial"/>
              <a:buChar char="•"/>
            </a:pPr>
            <a:r>
              <a:rPr lang="en-US" sz="1400" b="0" strike="noStrike" spc="-1">
                <a:solidFill>
                  <a:srgbClr val="0F1137"/>
                </a:solidFill>
                <a:latin typeface="Calibri"/>
                <a:ea typeface="DejaVu Sans"/>
              </a:rPr>
              <a:t>Creating Machine Learning models is easy. However, creating </a:t>
            </a:r>
            <a:r>
              <a:rPr lang="en-US" sz="1400" b="1" i="1" strike="noStrike" spc="-1">
                <a:solidFill>
                  <a:srgbClr val="0F1137"/>
                </a:solidFill>
                <a:latin typeface="Calibri"/>
                <a:ea typeface="DejaVu Sans"/>
              </a:rPr>
              <a:t>good</a:t>
            </a:r>
            <a:r>
              <a:rPr lang="en-US" sz="1400" b="0" strike="noStrike" spc="-1">
                <a:solidFill>
                  <a:srgbClr val="0F1137"/>
                </a:solidFill>
                <a:latin typeface="Calibri"/>
                <a:ea typeface="DejaVu Sans"/>
              </a:rPr>
              <a:t> Machine Learning models is not that easy.</a:t>
            </a:r>
            <a:endParaRPr lang="en-AU" sz="1400" b="0" strike="noStrike" spc="-1">
              <a:latin typeface="Arial"/>
            </a:endParaRPr>
          </a:p>
        </p:txBody>
      </p:sp>
      <p:sp>
        <p:nvSpPr>
          <p:cNvPr id="751" name="CustomShape 8"/>
          <p:cNvSpPr/>
          <p:nvPr/>
        </p:nvSpPr>
        <p:spPr>
          <a:xfrm>
            <a:off x="7920" y="491220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ea typeface="DejaVu Sans"/>
              </a:rPr>
              <a:t>Thomas and Leonardo (UWA)</a:t>
            </a:r>
            <a:endParaRPr lang="en-AU" sz="105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How to set up your data?</a:t>
            </a:r>
            <a:endParaRPr lang="en-AU" sz="2000" b="0" strike="noStrike" spc="-1">
              <a:latin typeface="Arial"/>
            </a:endParaRPr>
          </a:p>
        </p:txBody>
      </p:sp>
      <p:sp>
        <p:nvSpPr>
          <p:cNvPr id="753"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754" name="CustomShape 3"/>
          <p:cNvSpPr/>
          <p:nvPr/>
        </p:nvSpPr>
        <p:spPr>
          <a:xfrm>
            <a:off x="87840" y="2405160"/>
            <a:ext cx="8967960" cy="273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281"/>
              </a:spcBef>
              <a:buClr>
                <a:srgbClr val="A40F6C"/>
              </a:buClr>
              <a:buFont typeface="Arial"/>
              <a:buChar char="•"/>
            </a:pPr>
            <a:r>
              <a:rPr lang="en-US" sz="1400" b="1" strike="noStrike" spc="-1">
                <a:solidFill>
                  <a:srgbClr val="A40F6C"/>
                </a:solidFill>
                <a:latin typeface="Calibri"/>
                <a:ea typeface="DejaVu Sans"/>
              </a:rPr>
              <a:t>Training set: </a:t>
            </a:r>
            <a:r>
              <a:rPr lang="en-US" sz="1400" b="0" strike="noStrike" spc="-1">
                <a:solidFill>
                  <a:srgbClr val="0F1137"/>
                </a:solidFill>
                <a:latin typeface="Calibri"/>
                <a:ea typeface="DejaVu Sans"/>
              </a:rPr>
              <a:t>The subset of the data used to fit the model. </a:t>
            </a:r>
            <a:endParaRPr lang="en-AU" sz="1400" b="0" strike="noStrike" spc="-1">
              <a:latin typeface="Arial"/>
            </a:endParaRPr>
          </a:p>
          <a:p>
            <a:pPr marL="343080" indent="-342360">
              <a:lnSpc>
                <a:spcPct val="150000"/>
              </a:lnSpc>
              <a:spcBef>
                <a:spcPts val="281"/>
              </a:spcBef>
              <a:buClr>
                <a:srgbClr val="A40F6C"/>
              </a:buClr>
              <a:buFont typeface="Arial"/>
              <a:buChar char="•"/>
            </a:pPr>
            <a:r>
              <a:rPr lang="en-US" sz="1400" b="1" strike="noStrike" spc="-1">
                <a:solidFill>
                  <a:srgbClr val="A40F6C"/>
                </a:solidFill>
                <a:latin typeface="Calibri"/>
                <a:ea typeface="DejaVu Sans"/>
              </a:rPr>
              <a:t>Development set: </a:t>
            </a:r>
            <a:r>
              <a:rPr lang="en-US" sz="1400" b="0" strike="noStrike" spc="-1">
                <a:solidFill>
                  <a:srgbClr val="0F1137"/>
                </a:solidFill>
                <a:latin typeface="Calibri"/>
                <a:ea typeface="DejaVu Sans"/>
              </a:rPr>
              <a:t>(also known as hold-out </a:t>
            </a:r>
            <a:r>
              <a:rPr lang="en-US" sz="1400" b="0" strike="noStrike" spc="-1">
                <a:solidFill>
                  <a:srgbClr val="A40F6C"/>
                </a:solidFill>
                <a:latin typeface="Calibri"/>
                <a:ea typeface="DejaVu Sans"/>
              </a:rPr>
              <a:t>cross-validation</a:t>
            </a:r>
            <a:r>
              <a:rPr lang="en-US" sz="1400" b="0" strike="noStrike" spc="-1">
                <a:solidFill>
                  <a:srgbClr val="0F1137"/>
                </a:solidFill>
                <a:latin typeface="Calibri"/>
                <a:ea typeface="DejaVu Sans"/>
              </a:rPr>
              <a:t> set): The subset of the data that is not used in training, but it will be used to guide choices in the learning process, e.g., fine-tune of hyperparameters.</a:t>
            </a:r>
            <a:endParaRPr lang="en-AU" sz="1400" b="0" strike="noStrike" spc="-1">
              <a:latin typeface="Arial"/>
            </a:endParaRPr>
          </a:p>
          <a:p>
            <a:pPr marL="343080" indent="-342360">
              <a:lnSpc>
                <a:spcPct val="150000"/>
              </a:lnSpc>
              <a:spcBef>
                <a:spcPts val="281"/>
              </a:spcBef>
              <a:buClr>
                <a:srgbClr val="A40F6C"/>
              </a:buClr>
              <a:buFont typeface="Arial"/>
              <a:buChar char="•"/>
            </a:pPr>
            <a:r>
              <a:rPr lang="en-US" sz="1400" b="1" strike="noStrike" spc="-1">
                <a:solidFill>
                  <a:srgbClr val="A40F6C"/>
                </a:solidFill>
                <a:latin typeface="Calibri"/>
                <a:ea typeface="DejaVu Sans"/>
              </a:rPr>
              <a:t>Test set: </a:t>
            </a:r>
            <a:r>
              <a:rPr lang="en-US" sz="1400" b="0" strike="noStrike" spc="-1">
                <a:solidFill>
                  <a:srgbClr val="0F1137"/>
                </a:solidFill>
                <a:latin typeface="Calibri"/>
                <a:ea typeface="DejaVu Sans"/>
              </a:rPr>
              <a:t>The subset of the data that </a:t>
            </a:r>
            <a:r>
              <a:rPr lang="en-US" sz="1400" b="0" strike="noStrike" spc="-1">
                <a:solidFill>
                  <a:srgbClr val="A40F6C"/>
                </a:solidFill>
                <a:latin typeface="Calibri"/>
                <a:ea typeface="DejaVu Sans"/>
              </a:rPr>
              <a:t>is not </a:t>
            </a:r>
            <a:r>
              <a:rPr lang="en-US" sz="1400" b="0" strike="noStrike" spc="-1">
                <a:solidFill>
                  <a:srgbClr val="0F1137"/>
                </a:solidFill>
                <a:latin typeface="Calibri"/>
                <a:ea typeface="DejaVu Sans"/>
              </a:rPr>
              <a:t>involved in the training process - unbiased estimation of the generalization error.</a:t>
            </a:r>
            <a:endParaRPr lang="en-AU" sz="1400" b="0" strike="noStrike" spc="-1">
              <a:latin typeface="Arial"/>
            </a:endParaRPr>
          </a:p>
          <a:p>
            <a:pPr marL="343080" indent="-342360">
              <a:lnSpc>
                <a:spcPct val="150000"/>
              </a:lnSpc>
              <a:spcBef>
                <a:spcPts val="281"/>
              </a:spcBef>
              <a:buClr>
                <a:srgbClr val="A40F6C"/>
              </a:buClr>
              <a:buFont typeface="Arial"/>
              <a:buChar char="•"/>
            </a:pPr>
            <a:r>
              <a:rPr lang="en-US" sz="1400" b="0" strike="noStrike" spc="-1">
                <a:solidFill>
                  <a:srgbClr val="0F1137"/>
                </a:solidFill>
                <a:latin typeface="Calibri"/>
                <a:ea typeface="DejaVu Sans"/>
              </a:rPr>
              <a:t>Common choices used for many years: 80%-20%-20%, 70%-30%. </a:t>
            </a:r>
            <a:endParaRPr lang="en-AU" sz="1400" b="0" strike="noStrike" spc="-1">
              <a:latin typeface="Arial"/>
            </a:endParaRPr>
          </a:p>
          <a:p>
            <a:pPr marL="343080" indent="-342360">
              <a:lnSpc>
                <a:spcPct val="150000"/>
              </a:lnSpc>
              <a:spcBef>
                <a:spcPts val="281"/>
              </a:spcBef>
              <a:buClr>
                <a:srgbClr val="A40F6C"/>
              </a:buClr>
              <a:buFont typeface="Arial"/>
              <a:buChar char="•"/>
            </a:pPr>
            <a:r>
              <a:rPr lang="en-US" sz="1400" b="0" strike="noStrike" spc="-1">
                <a:solidFill>
                  <a:srgbClr val="0F1137"/>
                </a:solidFill>
                <a:latin typeface="Calibri"/>
                <a:ea typeface="DejaVu Sans"/>
              </a:rPr>
              <a:t>With the area of big-data:  90%-10%-10%, or even 98%-1%-1%.</a:t>
            </a:r>
            <a:endParaRPr lang="en-AU" sz="1400" b="0" strike="noStrike" spc="-1">
              <a:latin typeface="Arial"/>
            </a:endParaRPr>
          </a:p>
          <a:p>
            <a:pPr>
              <a:lnSpc>
                <a:spcPct val="150000"/>
              </a:lnSpc>
              <a:spcBef>
                <a:spcPts val="281"/>
              </a:spcBef>
            </a:pPr>
            <a:endParaRPr lang="en-AU" sz="1400" b="0" strike="noStrike" spc="-1">
              <a:latin typeface="Arial"/>
            </a:endParaRPr>
          </a:p>
          <a:p>
            <a:pPr>
              <a:lnSpc>
                <a:spcPct val="150000"/>
              </a:lnSpc>
              <a:spcBef>
                <a:spcPts val="281"/>
              </a:spcBef>
            </a:pPr>
            <a:endParaRPr lang="en-AU" sz="1400" b="0" strike="noStrike" spc="-1">
              <a:latin typeface="Arial"/>
            </a:endParaRPr>
          </a:p>
        </p:txBody>
      </p:sp>
      <p:pic>
        <p:nvPicPr>
          <p:cNvPr id="755" name="Picture 6" descr="CORE-Skills-ICONS-5.png"/>
          <p:cNvPicPr/>
          <p:nvPr/>
        </p:nvPicPr>
        <p:blipFill>
          <a:blip r:embed="rId2"/>
          <a:stretch/>
        </p:blipFill>
        <p:spPr>
          <a:xfrm>
            <a:off x="236160" y="18360"/>
            <a:ext cx="873360" cy="873360"/>
          </a:xfrm>
          <a:prstGeom prst="rect">
            <a:avLst/>
          </a:prstGeom>
          <a:ln w="0">
            <a:noFill/>
          </a:ln>
        </p:spPr>
      </p:pic>
      <p:pic>
        <p:nvPicPr>
          <p:cNvPr id="756" name="Picture 7"/>
          <p:cNvPicPr/>
          <p:nvPr/>
        </p:nvPicPr>
        <p:blipFill>
          <a:blip r:embed="rId3"/>
          <a:stretch/>
        </p:blipFill>
        <p:spPr>
          <a:xfrm>
            <a:off x="1685520" y="1275480"/>
            <a:ext cx="5772600" cy="1103760"/>
          </a:xfrm>
          <a:prstGeom prst="rect">
            <a:avLst/>
          </a:prstGeom>
          <a:ln w="0">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CustomShape 1"/>
          <p:cNvSpPr/>
          <p:nvPr/>
        </p:nvSpPr>
        <p:spPr>
          <a:xfrm>
            <a:off x="87120" y="2572560"/>
            <a:ext cx="8827560" cy="2107440"/>
          </a:xfrm>
          <a:prstGeom prst="rect">
            <a:avLst/>
          </a:prstGeom>
          <a:solidFill>
            <a:schemeClr val="bg1"/>
          </a:soli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58" name="CustomShape 2"/>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The learning curve</a:t>
            </a:r>
            <a:endParaRPr lang="en-AU" sz="2000" b="0" strike="noStrike" spc="-1">
              <a:latin typeface="Arial"/>
            </a:endParaRPr>
          </a:p>
        </p:txBody>
      </p:sp>
      <p:sp>
        <p:nvSpPr>
          <p:cNvPr id="759" name="CustomShape 3"/>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760" name="Picture 6" descr="CORE-Skills-ICONS-5.png"/>
          <p:cNvPicPr/>
          <p:nvPr/>
        </p:nvPicPr>
        <p:blipFill>
          <a:blip r:embed="rId2"/>
          <a:stretch/>
        </p:blipFill>
        <p:spPr>
          <a:xfrm>
            <a:off x="236160" y="18360"/>
            <a:ext cx="873360" cy="873360"/>
          </a:xfrm>
          <a:prstGeom prst="rect">
            <a:avLst/>
          </a:prstGeom>
          <a:ln w="0">
            <a:noFill/>
          </a:ln>
        </p:spPr>
      </p:pic>
      <p:pic>
        <p:nvPicPr>
          <p:cNvPr id="761" name="Picture 24"/>
          <p:cNvPicPr/>
          <p:nvPr/>
        </p:nvPicPr>
        <p:blipFill>
          <a:blip r:embed="rId3"/>
          <a:stretch/>
        </p:blipFill>
        <p:spPr>
          <a:xfrm>
            <a:off x="236160" y="2572560"/>
            <a:ext cx="2661120" cy="1977840"/>
          </a:xfrm>
          <a:prstGeom prst="rect">
            <a:avLst/>
          </a:prstGeom>
          <a:ln w="0">
            <a:noFill/>
          </a:ln>
        </p:spPr>
      </p:pic>
      <p:pic>
        <p:nvPicPr>
          <p:cNvPr id="762" name="Picture 29"/>
          <p:cNvPicPr/>
          <p:nvPr/>
        </p:nvPicPr>
        <p:blipFill>
          <a:blip r:embed="rId4"/>
          <a:stretch/>
        </p:blipFill>
        <p:spPr>
          <a:xfrm>
            <a:off x="3166560" y="2608920"/>
            <a:ext cx="2607480" cy="1941480"/>
          </a:xfrm>
          <a:prstGeom prst="rect">
            <a:avLst/>
          </a:prstGeom>
          <a:ln w="0">
            <a:noFill/>
          </a:ln>
        </p:spPr>
      </p:pic>
      <p:pic>
        <p:nvPicPr>
          <p:cNvPr id="763" name="Picture 33"/>
          <p:cNvPicPr/>
          <p:nvPr/>
        </p:nvPicPr>
        <p:blipFill>
          <a:blip r:embed="rId5"/>
          <a:stretch/>
        </p:blipFill>
        <p:spPr>
          <a:xfrm>
            <a:off x="6043320" y="2608920"/>
            <a:ext cx="2620800" cy="1951560"/>
          </a:xfrm>
          <a:prstGeom prst="rect">
            <a:avLst/>
          </a:prstGeom>
          <a:ln w="0">
            <a:noFill/>
          </a:ln>
        </p:spPr>
      </p:pic>
      <p:sp>
        <p:nvSpPr>
          <p:cNvPr id="764" name="CustomShape 4"/>
          <p:cNvSpPr/>
          <p:nvPr/>
        </p:nvSpPr>
        <p:spPr>
          <a:xfrm>
            <a:off x="351000" y="1335960"/>
            <a:ext cx="785088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520836"/>
                </a:solidFill>
                <a:latin typeface="Calibri"/>
                <a:ea typeface="DejaVu Sans"/>
              </a:rPr>
              <a:t>Plot the model performance and the number of training samples increases in time.</a:t>
            </a:r>
            <a:endParaRPr lang="en-AU" sz="1800" b="0" strike="noStrike" spc="-1">
              <a:latin typeface="Arial"/>
            </a:endParaRPr>
          </a:p>
        </p:txBody>
      </p:sp>
      <p:sp>
        <p:nvSpPr>
          <p:cNvPr id="765" name="CustomShape 5"/>
          <p:cNvSpPr/>
          <p:nvPr/>
        </p:nvSpPr>
        <p:spPr>
          <a:xfrm>
            <a:off x="540000" y="1883160"/>
            <a:ext cx="718812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Which curves represents overfitting and which one represents underfitting?</a:t>
            </a:r>
            <a:endParaRPr lang="en-AU" sz="18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CustomShape 1"/>
          <p:cNvSpPr/>
          <p:nvPr/>
        </p:nvSpPr>
        <p:spPr>
          <a:xfrm>
            <a:off x="2580480" y="2441880"/>
            <a:ext cx="6487920" cy="1285560"/>
          </a:xfrm>
          <a:prstGeom prst="rect">
            <a:avLst/>
          </a:prstGeom>
          <a:solidFill>
            <a:schemeClr val="bg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7" name="CustomShape 2"/>
          <p:cNvSpPr/>
          <p:nvPr/>
        </p:nvSpPr>
        <p:spPr>
          <a:xfrm>
            <a:off x="2580480" y="1091520"/>
            <a:ext cx="6487920" cy="1181520"/>
          </a:xfrm>
          <a:prstGeom prst="rect">
            <a:avLst/>
          </a:prstGeom>
          <a:solidFill>
            <a:schemeClr val="bg1"/>
          </a:solidFill>
          <a:ln>
            <a:noFill/>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68" name="CustomShape 3"/>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The learning curve</a:t>
            </a:r>
            <a:endParaRPr lang="en-AU" sz="2000" b="0" strike="noStrike" spc="-1">
              <a:latin typeface="Arial"/>
            </a:endParaRPr>
          </a:p>
        </p:txBody>
      </p:sp>
      <p:sp>
        <p:nvSpPr>
          <p:cNvPr id="769" name="CustomShape 4"/>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770" name="Picture 6" descr="CORE-Skills-ICONS-5.png"/>
          <p:cNvPicPr/>
          <p:nvPr/>
        </p:nvPicPr>
        <p:blipFill>
          <a:blip r:embed="rId2"/>
          <a:stretch/>
        </p:blipFill>
        <p:spPr>
          <a:xfrm>
            <a:off x="236160" y="18360"/>
            <a:ext cx="873360" cy="873360"/>
          </a:xfrm>
          <a:prstGeom prst="rect">
            <a:avLst/>
          </a:prstGeom>
          <a:ln w="0">
            <a:noFill/>
          </a:ln>
        </p:spPr>
      </p:pic>
      <p:pic>
        <p:nvPicPr>
          <p:cNvPr id="771" name="Picture 23"/>
          <p:cNvPicPr/>
          <p:nvPr/>
        </p:nvPicPr>
        <p:blipFill>
          <a:blip r:embed="rId3"/>
          <a:stretch/>
        </p:blipFill>
        <p:spPr>
          <a:xfrm>
            <a:off x="6430680" y="1087200"/>
            <a:ext cx="2514600" cy="1112760"/>
          </a:xfrm>
          <a:prstGeom prst="rect">
            <a:avLst/>
          </a:prstGeom>
          <a:ln w="0">
            <a:noFill/>
          </a:ln>
        </p:spPr>
      </p:pic>
      <p:pic>
        <p:nvPicPr>
          <p:cNvPr id="772" name="Picture 24"/>
          <p:cNvPicPr/>
          <p:nvPr/>
        </p:nvPicPr>
        <p:blipFill>
          <a:blip r:embed="rId4"/>
          <a:stretch/>
        </p:blipFill>
        <p:spPr>
          <a:xfrm>
            <a:off x="4483080" y="1059480"/>
            <a:ext cx="1519560" cy="1129320"/>
          </a:xfrm>
          <a:prstGeom prst="rect">
            <a:avLst/>
          </a:prstGeom>
          <a:ln w="0">
            <a:noFill/>
          </a:ln>
        </p:spPr>
      </p:pic>
      <p:pic>
        <p:nvPicPr>
          <p:cNvPr id="773" name="Picture 25"/>
          <p:cNvPicPr/>
          <p:nvPr/>
        </p:nvPicPr>
        <p:blipFill>
          <a:blip r:embed="rId5"/>
          <a:srcRect r="67283" b="-2218"/>
          <a:stretch/>
        </p:blipFill>
        <p:spPr>
          <a:xfrm>
            <a:off x="2807640" y="1122840"/>
            <a:ext cx="1409400" cy="1206360"/>
          </a:xfrm>
          <a:prstGeom prst="rect">
            <a:avLst/>
          </a:prstGeom>
          <a:ln w="0">
            <a:noFill/>
          </a:ln>
        </p:spPr>
      </p:pic>
      <p:pic>
        <p:nvPicPr>
          <p:cNvPr id="774" name="Picture 27"/>
          <p:cNvPicPr/>
          <p:nvPr/>
        </p:nvPicPr>
        <p:blipFill>
          <a:blip r:embed="rId5"/>
          <a:srcRect l="66591" b="-739"/>
          <a:stretch/>
        </p:blipFill>
        <p:spPr>
          <a:xfrm>
            <a:off x="2682720" y="2430000"/>
            <a:ext cx="1590480" cy="1314000"/>
          </a:xfrm>
          <a:prstGeom prst="rect">
            <a:avLst/>
          </a:prstGeom>
          <a:ln w="0">
            <a:noFill/>
          </a:ln>
        </p:spPr>
      </p:pic>
      <p:pic>
        <p:nvPicPr>
          <p:cNvPr id="775" name="Picture 29"/>
          <p:cNvPicPr/>
          <p:nvPr/>
        </p:nvPicPr>
        <p:blipFill>
          <a:blip r:embed="rId6"/>
          <a:stretch/>
        </p:blipFill>
        <p:spPr>
          <a:xfrm>
            <a:off x="4495680" y="2430000"/>
            <a:ext cx="1467360" cy="1092600"/>
          </a:xfrm>
          <a:prstGeom prst="rect">
            <a:avLst/>
          </a:prstGeom>
          <a:ln w="0">
            <a:noFill/>
          </a:ln>
        </p:spPr>
      </p:pic>
      <p:pic>
        <p:nvPicPr>
          <p:cNvPr id="776" name="Picture 31"/>
          <p:cNvPicPr/>
          <p:nvPr/>
        </p:nvPicPr>
        <p:blipFill>
          <a:blip r:embed="rId7"/>
          <a:stretch/>
        </p:blipFill>
        <p:spPr>
          <a:xfrm>
            <a:off x="6430680" y="2430000"/>
            <a:ext cx="2286720" cy="1117440"/>
          </a:xfrm>
          <a:prstGeom prst="rect">
            <a:avLst/>
          </a:prstGeom>
          <a:ln w="0">
            <a:noFill/>
          </a:ln>
        </p:spPr>
      </p:pic>
      <p:pic>
        <p:nvPicPr>
          <p:cNvPr id="777" name="Picture 32"/>
          <p:cNvPicPr/>
          <p:nvPr/>
        </p:nvPicPr>
        <p:blipFill>
          <a:blip r:embed="rId5"/>
          <a:srcRect l="33561" r="32969" b="-739"/>
          <a:stretch/>
        </p:blipFill>
        <p:spPr>
          <a:xfrm>
            <a:off x="3891960" y="3895920"/>
            <a:ext cx="1501200" cy="1238040"/>
          </a:xfrm>
          <a:prstGeom prst="rect">
            <a:avLst/>
          </a:prstGeom>
          <a:ln w="0">
            <a:noFill/>
          </a:ln>
        </p:spPr>
      </p:pic>
      <p:pic>
        <p:nvPicPr>
          <p:cNvPr id="778" name="Picture 33"/>
          <p:cNvPicPr/>
          <p:nvPr/>
        </p:nvPicPr>
        <p:blipFill>
          <a:blip r:embed="rId8"/>
          <a:stretch/>
        </p:blipFill>
        <p:spPr>
          <a:xfrm>
            <a:off x="5657760" y="3924000"/>
            <a:ext cx="1493640" cy="1112040"/>
          </a:xfrm>
          <a:prstGeom prst="rect">
            <a:avLst/>
          </a:prstGeom>
          <a:ln w="0">
            <a:noFill/>
          </a:ln>
        </p:spPr>
      </p:pic>
      <p:sp>
        <p:nvSpPr>
          <p:cNvPr id="779" name="CustomShape 5"/>
          <p:cNvSpPr/>
          <p:nvPr/>
        </p:nvSpPr>
        <p:spPr>
          <a:xfrm>
            <a:off x="47520" y="1513080"/>
            <a:ext cx="2415240" cy="82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520836"/>
                </a:solidFill>
                <a:latin typeface="Calibri"/>
                <a:ea typeface="DejaVu Sans"/>
              </a:rPr>
              <a:t>Underfitting</a:t>
            </a:r>
            <a:endParaRPr lang="en-AU" sz="1600" b="0" strike="noStrike" spc="-1">
              <a:latin typeface="Arial"/>
            </a:endParaRPr>
          </a:p>
          <a:p>
            <a:pPr algn="ctr">
              <a:lnSpc>
                <a:spcPct val="100000"/>
              </a:lnSpc>
            </a:pPr>
            <a:r>
              <a:rPr lang="en-US" sz="1600" b="0" strike="noStrike" spc="-1">
                <a:solidFill>
                  <a:srgbClr val="000000"/>
                </a:solidFill>
                <a:latin typeface="Calibri"/>
                <a:ea typeface="DejaVu Sans"/>
              </a:rPr>
              <a:t>More training samples won't help.</a:t>
            </a:r>
            <a:endParaRPr lang="en-AU" sz="1600" b="0" strike="noStrike" spc="-1">
              <a:latin typeface="Arial"/>
            </a:endParaRPr>
          </a:p>
        </p:txBody>
      </p:sp>
      <p:sp>
        <p:nvSpPr>
          <p:cNvPr id="780" name="CustomShape 6"/>
          <p:cNvSpPr/>
          <p:nvPr/>
        </p:nvSpPr>
        <p:spPr>
          <a:xfrm>
            <a:off x="47520" y="2788200"/>
            <a:ext cx="2415240" cy="82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600" b="1" strike="noStrike" spc="-1">
                <a:solidFill>
                  <a:srgbClr val="520836"/>
                </a:solidFill>
                <a:latin typeface="Calibri"/>
                <a:ea typeface="DejaVu Sans"/>
              </a:rPr>
              <a:t>Overfitting</a:t>
            </a:r>
            <a:endParaRPr lang="en-AU" sz="1600" b="0" strike="noStrike" spc="-1">
              <a:latin typeface="Arial"/>
            </a:endParaRPr>
          </a:p>
          <a:p>
            <a:pPr algn="ctr">
              <a:lnSpc>
                <a:spcPct val="100000"/>
              </a:lnSpc>
            </a:pPr>
            <a:r>
              <a:rPr lang="en-US" sz="1600" b="0" strike="noStrike" spc="-1">
                <a:solidFill>
                  <a:srgbClr val="000000"/>
                </a:solidFill>
                <a:latin typeface="Calibri"/>
                <a:ea typeface="DejaVu Sans"/>
              </a:rPr>
              <a:t>More training samples might help</a:t>
            </a:r>
            <a:endParaRPr lang="en-AU" sz="1600" b="0" strike="noStrike" spc="-1">
              <a:latin typeface="Arial"/>
            </a:endParaRPr>
          </a:p>
        </p:txBody>
      </p:sp>
      <p:sp>
        <p:nvSpPr>
          <p:cNvPr id="781" name="Line 7"/>
          <p:cNvSpPr/>
          <p:nvPr/>
        </p:nvSpPr>
        <p:spPr>
          <a:xfrm>
            <a:off x="263520" y="2373480"/>
            <a:ext cx="8454240" cy="0"/>
          </a:xfrm>
          <a:prstGeom prst="line">
            <a:avLst/>
          </a:prstGeom>
          <a:ln>
            <a:solidFill>
              <a:schemeClr val="accent2"/>
            </a:solidFill>
            <a:round/>
          </a:ln>
        </p:spPr>
        <p:style>
          <a:lnRef idx="1">
            <a:schemeClr val="dk1"/>
          </a:lnRef>
          <a:fillRef idx="0">
            <a:schemeClr val="dk1"/>
          </a:fillRef>
          <a:effectRef idx="0">
            <a:schemeClr val="dk1"/>
          </a:effectRef>
          <a:fontRef idx="minor"/>
        </p:style>
      </p:sp>
      <p:sp>
        <p:nvSpPr>
          <p:cNvPr id="782" name="Line 8"/>
          <p:cNvSpPr/>
          <p:nvPr/>
        </p:nvSpPr>
        <p:spPr>
          <a:xfrm>
            <a:off x="263520" y="3796200"/>
            <a:ext cx="8454240" cy="0"/>
          </a:xfrm>
          <a:prstGeom prst="line">
            <a:avLst/>
          </a:prstGeom>
          <a:ln>
            <a:solidFill>
              <a:schemeClr val="accent2"/>
            </a:solidFill>
            <a:round/>
          </a:ln>
        </p:spPr>
        <p:style>
          <a:lnRef idx="1">
            <a:schemeClr val="dk1"/>
          </a:lnRef>
          <a:fillRef idx="0">
            <a:schemeClr val="dk1"/>
          </a:fillRef>
          <a:effectRef idx="0">
            <a:schemeClr val="dk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74"/>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775"/>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776"/>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7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777"/>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What is Machine Learning?</a:t>
            </a:r>
            <a:endParaRPr lang="en-AU" sz="2000" b="0" strike="noStrike" spc="-1">
              <a:latin typeface="Arial"/>
            </a:endParaRPr>
          </a:p>
        </p:txBody>
      </p:sp>
      <p:sp>
        <p:nvSpPr>
          <p:cNvPr id="225" name="CustomShape 2"/>
          <p:cNvSpPr/>
          <p:nvPr/>
        </p:nvSpPr>
        <p:spPr>
          <a:xfrm>
            <a:off x="-61560" y="491688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226" name="Picture 8"/>
          <p:cNvPicPr/>
          <p:nvPr/>
        </p:nvPicPr>
        <p:blipFill>
          <a:blip r:embed="rId2"/>
          <a:stretch/>
        </p:blipFill>
        <p:spPr>
          <a:xfrm>
            <a:off x="2967840" y="3665880"/>
            <a:ext cx="1250280" cy="1250280"/>
          </a:xfrm>
          <a:prstGeom prst="rect">
            <a:avLst/>
          </a:prstGeom>
          <a:ln w="0">
            <a:noFill/>
          </a:ln>
        </p:spPr>
      </p:pic>
      <p:sp>
        <p:nvSpPr>
          <p:cNvPr id="227" name="CustomShape 3"/>
          <p:cNvSpPr/>
          <p:nvPr/>
        </p:nvSpPr>
        <p:spPr>
          <a:xfrm>
            <a:off x="679680" y="3826440"/>
            <a:ext cx="262332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Learn from experience</a:t>
            </a:r>
            <a:endParaRPr lang="en-AU" sz="1800" b="0" strike="noStrike" spc="-1">
              <a:latin typeface="Arial"/>
            </a:endParaRPr>
          </a:p>
        </p:txBody>
      </p:sp>
      <p:sp>
        <p:nvSpPr>
          <p:cNvPr id="228" name="CustomShape 4"/>
          <p:cNvSpPr/>
          <p:nvPr/>
        </p:nvSpPr>
        <p:spPr>
          <a:xfrm>
            <a:off x="5013000" y="3826440"/>
            <a:ext cx="262332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ea typeface="DejaVu Sans"/>
              </a:rPr>
              <a:t>Learn from data</a:t>
            </a:r>
            <a:endParaRPr lang="en-AU" sz="1800" b="0" strike="noStrike" spc="-1">
              <a:latin typeface="Arial"/>
            </a:endParaRPr>
          </a:p>
        </p:txBody>
      </p:sp>
      <p:pic>
        <p:nvPicPr>
          <p:cNvPr id="229" name="Picture 11"/>
          <p:cNvPicPr/>
          <p:nvPr/>
        </p:nvPicPr>
        <p:blipFill>
          <a:blip r:embed="rId3"/>
          <a:stretch/>
        </p:blipFill>
        <p:spPr>
          <a:xfrm>
            <a:off x="6702120" y="3660480"/>
            <a:ext cx="1136520" cy="1255680"/>
          </a:xfrm>
          <a:prstGeom prst="rect">
            <a:avLst/>
          </a:prstGeom>
          <a:ln w="0">
            <a:noFill/>
          </a:ln>
        </p:spPr>
      </p:pic>
      <p:pic>
        <p:nvPicPr>
          <p:cNvPr id="230" name="Picture 12" descr="CORE-Skills-ICONS-5.png"/>
          <p:cNvPicPr/>
          <p:nvPr/>
        </p:nvPicPr>
        <p:blipFill>
          <a:blip r:embed="rId4"/>
          <a:stretch/>
        </p:blipFill>
        <p:spPr>
          <a:xfrm>
            <a:off x="209520" y="0"/>
            <a:ext cx="873360" cy="873360"/>
          </a:xfrm>
          <a:prstGeom prst="rect">
            <a:avLst/>
          </a:prstGeom>
          <a:ln w="0">
            <a:noFill/>
          </a:ln>
        </p:spPr>
      </p:pic>
      <p:sp>
        <p:nvSpPr>
          <p:cNvPr id="231" name="CustomShape 5"/>
          <p:cNvSpPr/>
          <p:nvPr/>
        </p:nvSpPr>
        <p:spPr>
          <a:xfrm>
            <a:off x="209520" y="1356840"/>
            <a:ext cx="8723880" cy="2237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77000"/>
          </a:bodyPr>
          <a:lstStyle/>
          <a:p>
            <a:pPr marL="343080" indent="-342360" algn="just">
              <a:lnSpc>
                <a:spcPct val="100000"/>
              </a:lnSpc>
              <a:spcBef>
                <a:spcPts val="360"/>
              </a:spcBef>
              <a:buClr>
                <a:srgbClr val="A40F6C"/>
              </a:buClr>
              <a:buFont typeface="Arial"/>
              <a:buChar char="•"/>
            </a:pPr>
            <a:r>
              <a:rPr lang="en-US" sz="1800" b="0" strike="noStrike" spc="-1">
                <a:solidFill>
                  <a:srgbClr val="0F1137"/>
                </a:solidFill>
                <a:latin typeface="Calibri"/>
                <a:ea typeface="DejaVu Sans"/>
              </a:rPr>
              <a:t>Arthur Samuel (1959) addressed the Machine Learning as a field of study that gives computers the ability to learn without being explicitly programmed.</a:t>
            </a:r>
            <a:endParaRPr lang="en-AU" sz="1800" b="0" strike="noStrike" spc="-1">
              <a:latin typeface="Arial"/>
            </a:endParaRPr>
          </a:p>
          <a:p>
            <a:pPr algn="just">
              <a:lnSpc>
                <a:spcPct val="100000"/>
              </a:lnSpc>
              <a:spcBef>
                <a:spcPts val="360"/>
              </a:spcBef>
            </a:pPr>
            <a:endParaRPr lang="en-AU" sz="1800" b="0" strike="noStrike" spc="-1">
              <a:latin typeface="Arial"/>
            </a:endParaRPr>
          </a:p>
          <a:p>
            <a:pPr marL="343080" indent="-342360" algn="just">
              <a:lnSpc>
                <a:spcPct val="100000"/>
              </a:lnSpc>
              <a:spcBef>
                <a:spcPts val="360"/>
              </a:spcBef>
              <a:buClr>
                <a:srgbClr val="A40F6C"/>
              </a:buClr>
              <a:buFont typeface="Arial"/>
              <a:buChar char="•"/>
            </a:pPr>
            <a:r>
              <a:rPr lang="en-US" sz="1800" b="0" strike="noStrike" spc="-1">
                <a:solidFill>
                  <a:srgbClr val="0F1137"/>
                </a:solidFill>
                <a:latin typeface="Calibri"/>
                <a:ea typeface="DejaVu Sans"/>
              </a:rPr>
              <a:t>Machine learning is the science (art) of programming computers so they can </a:t>
            </a:r>
            <a:r>
              <a:rPr lang="en-US" sz="1800" b="1" strike="noStrike" spc="-1">
                <a:solidFill>
                  <a:srgbClr val="0F1137"/>
                </a:solidFill>
                <a:latin typeface="Calibri"/>
                <a:ea typeface="DejaVu Sans"/>
              </a:rPr>
              <a:t>learn from data</a:t>
            </a:r>
            <a:r>
              <a:rPr lang="en-US" sz="1800" b="0" strike="noStrike" spc="-1">
                <a:solidFill>
                  <a:srgbClr val="0F1137"/>
                </a:solidFill>
                <a:latin typeface="Calibri"/>
                <a:ea typeface="DejaVu Sans"/>
              </a:rPr>
              <a:t>. Data or examples that the system is using to learn are called “training set”, each training example is called “training instance or sample”. (</a:t>
            </a:r>
            <a:r>
              <a:rPr lang="en-US" sz="1800" b="0" i="1" strike="noStrike" spc="-1">
                <a:solidFill>
                  <a:srgbClr val="0F1137"/>
                </a:solidFill>
                <a:latin typeface="Calibri"/>
                <a:ea typeface="DejaVu Sans"/>
              </a:rPr>
              <a:t>Aurelien Geron)</a:t>
            </a:r>
            <a:endParaRPr lang="en-AU" sz="1800" b="0" strike="noStrike" spc="-1">
              <a:latin typeface="Arial"/>
            </a:endParaRPr>
          </a:p>
          <a:p>
            <a:pPr algn="just">
              <a:lnSpc>
                <a:spcPct val="100000"/>
              </a:lnSpc>
              <a:spcBef>
                <a:spcPts val="360"/>
              </a:spcBef>
            </a:pPr>
            <a:endParaRPr lang="en-AU" sz="1800" b="0" strike="noStrike" spc="-1">
              <a:latin typeface="Arial"/>
            </a:endParaRPr>
          </a:p>
          <a:p>
            <a:pPr marL="343080" indent="-342360" algn="just">
              <a:lnSpc>
                <a:spcPct val="100000"/>
              </a:lnSpc>
              <a:spcBef>
                <a:spcPts val="360"/>
              </a:spcBef>
              <a:buClr>
                <a:srgbClr val="A40F6C"/>
              </a:buClr>
              <a:buFont typeface="Arial"/>
              <a:buChar char="•"/>
            </a:pPr>
            <a:r>
              <a:rPr lang="en-US" sz="1800" b="0" strike="noStrike" spc="-1">
                <a:solidFill>
                  <a:srgbClr val="0F1137"/>
                </a:solidFill>
                <a:latin typeface="Calibri"/>
                <a:ea typeface="DejaVu Sans"/>
              </a:rPr>
              <a:t>A computer program is said to learn from experience E with respect to some task T and some performance measure P, if its performance on T, as measured by P, improves with experience E. (</a:t>
            </a:r>
            <a:r>
              <a:rPr lang="en-AU" sz="1800" b="0" i="1" strike="noStrike" spc="-1">
                <a:solidFill>
                  <a:srgbClr val="0F1137"/>
                </a:solidFill>
                <a:latin typeface="Calibri"/>
                <a:ea typeface="DejaVu Sans"/>
              </a:rPr>
              <a:t>T</a:t>
            </a:r>
            <a:r>
              <a:rPr lang="en-US" sz="1800" b="0" i="1" strike="noStrike" spc="-1">
                <a:solidFill>
                  <a:srgbClr val="0F1137"/>
                </a:solidFill>
                <a:latin typeface="Calibri"/>
                <a:ea typeface="DejaVu Sans"/>
              </a:rPr>
              <a:t>om Mitchell)</a:t>
            </a:r>
            <a:endParaRPr lang="en-AU" sz="1800" b="0" strike="noStrike" spc="-1">
              <a:latin typeface="Arial"/>
            </a:endParaRPr>
          </a:p>
          <a:p>
            <a:pPr>
              <a:lnSpc>
                <a:spcPct val="100000"/>
              </a:lnSpc>
              <a:spcBef>
                <a:spcPts val="281"/>
              </a:spcBef>
              <a:spcAft>
                <a:spcPts val="901"/>
              </a:spcAft>
            </a:pPr>
            <a:endParaRPr lang="en-AU" sz="1800" b="0" strike="noStrike" spc="-1">
              <a:latin typeface="Arial"/>
            </a:endParaRPr>
          </a:p>
          <a:p>
            <a:pPr>
              <a:lnSpc>
                <a:spcPct val="100000"/>
              </a:lnSpc>
              <a:spcBef>
                <a:spcPts val="281"/>
              </a:spcBef>
              <a:spcAft>
                <a:spcPts val="901"/>
              </a:spcAft>
            </a:pPr>
            <a:endParaRPr lang="en-AU" sz="1800" b="0" strike="noStrike" spc="-1">
              <a:latin typeface="Arial"/>
            </a:endParaRPr>
          </a:p>
          <a:p>
            <a:pPr>
              <a:lnSpc>
                <a:spcPct val="100000"/>
              </a:lnSpc>
              <a:spcBef>
                <a:spcPts val="281"/>
              </a:spcBef>
              <a:spcAft>
                <a:spcPts val="901"/>
              </a:spcAft>
            </a:pPr>
            <a:endParaRPr lang="en-AU" sz="1800" b="0" strike="noStrike" spc="-1">
              <a:latin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K Fold cross-validation</a:t>
            </a:r>
            <a:endParaRPr lang="en-AU" sz="2000" b="0" strike="noStrike" spc="-1">
              <a:latin typeface="Arial"/>
            </a:endParaRPr>
          </a:p>
        </p:txBody>
      </p:sp>
      <p:sp>
        <p:nvSpPr>
          <p:cNvPr id="784"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785" name="CustomShape 3"/>
          <p:cNvSpPr/>
          <p:nvPr/>
        </p:nvSpPr>
        <p:spPr>
          <a:xfrm>
            <a:off x="87840" y="1108080"/>
            <a:ext cx="8967960" cy="873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281"/>
              </a:spcBef>
              <a:buClr>
                <a:srgbClr val="A40F6C"/>
              </a:buClr>
              <a:buFont typeface="Arial"/>
              <a:buChar char="•"/>
            </a:pPr>
            <a:r>
              <a:rPr lang="en-US" sz="1400" b="0" strike="noStrike" spc="-1">
                <a:solidFill>
                  <a:srgbClr val="0F1137"/>
                </a:solidFill>
                <a:latin typeface="Calibri"/>
                <a:ea typeface="DejaVu Sans"/>
              </a:rPr>
              <a:t>Split the training set into </a:t>
            </a:r>
            <a:r>
              <a:rPr lang="en-US" sz="1400" b="0" strike="noStrike" spc="-1">
                <a:solidFill>
                  <a:srgbClr val="A40F6C"/>
                </a:solidFill>
                <a:latin typeface="Calibri"/>
                <a:ea typeface="DejaVu Sans"/>
              </a:rPr>
              <a:t>K</a:t>
            </a:r>
            <a:r>
              <a:rPr lang="en-US" sz="1400" b="1" strike="noStrike" spc="-1">
                <a:solidFill>
                  <a:srgbClr val="0F1137"/>
                </a:solidFill>
                <a:latin typeface="Calibri"/>
                <a:ea typeface="DejaVu Sans"/>
              </a:rPr>
              <a:t> </a:t>
            </a:r>
            <a:r>
              <a:rPr lang="en-US" sz="1400" b="0" strike="noStrike" spc="-1">
                <a:solidFill>
                  <a:srgbClr val="0F1137"/>
                </a:solidFill>
                <a:latin typeface="Calibri"/>
                <a:ea typeface="DejaVu Sans"/>
              </a:rPr>
              <a:t>complementary subsets. Each model is trained and validated using a different combination of such subsets.</a:t>
            </a:r>
            <a:endParaRPr lang="en-AU" sz="1400" b="0" strike="noStrike" spc="-1">
              <a:latin typeface="Arial"/>
            </a:endParaRPr>
          </a:p>
          <a:p>
            <a:pPr>
              <a:lnSpc>
                <a:spcPct val="150000"/>
              </a:lnSpc>
              <a:spcBef>
                <a:spcPts val="281"/>
              </a:spcBef>
            </a:pPr>
            <a:endParaRPr lang="en-AU" sz="1400" b="0" strike="noStrike" spc="-1">
              <a:latin typeface="Arial"/>
            </a:endParaRPr>
          </a:p>
        </p:txBody>
      </p:sp>
      <p:pic>
        <p:nvPicPr>
          <p:cNvPr id="786" name="Picture 6" descr="CORE-Skills-ICONS-5.png"/>
          <p:cNvPicPr/>
          <p:nvPr/>
        </p:nvPicPr>
        <p:blipFill>
          <a:blip r:embed="rId2"/>
          <a:stretch/>
        </p:blipFill>
        <p:spPr>
          <a:xfrm>
            <a:off x="236160" y="18360"/>
            <a:ext cx="873360" cy="873360"/>
          </a:xfrm>
          <a:prstGeom prst="rect">
            <a:avLst/>
          </a:prstGeom>
          <a:ln w="0">
            <a:noFill/>
          </a:ln>
        </p:spPr>
      </p:pic>
      <p:pic>
        <p:nvPicPr>
          <p:cNvPr id="787" name="Picture 8"/>
          <p:cNvPicPr/>
          <p:nvPr/>
        </p:nvPicPr>
        <p:blipFill>
          <a:blip r:embed="rId3"/>
          <a:stretch/>
        </p:blipFill>
        <p:spPr>
          <a:xfrm>
            <a:off x="3093840" y="1572120"/>
            <a:ext cx="6036840" cy="3155040"/>
          </a:xfrm>
          <a:prstGeom prst="rect">
            <a:avLst/>
          </a:prstGeom>
          <a:ln w="0">
            <a:noFill/>
          </a:ln>
        </p:spPr>
      </p:pic>
      <p:sp>
        <p:nvSpPr>
          <p:cNvPr id="788" name="CustomShape 4"/>
          <p:cNvSpPr/>
          <p:nvPr/>
        </p:nvSpPr>
        <p:spPr>
          <a:xfrm>
            <a:off x="87840" y="1982160"/>
            <a:ext cx="3140640" cy="294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281"/>
              </a:spcBef>
              <a:buClr>
                <a:srgbClr val="A40F6C"/>
              </a:buClr>
              <a:buFont typeface="Arial"/>
              <a:buChar char="•"/>
            </a:pPr>
            <a:r>
              <a:rPr lang="en-US" sz="1400" b="1" strike="noStrike" spc="-1">
                <a:solidFill>
                  <a:srgbClr val="A40F6C"/>
                </a:solidFill>
                <a:latin typeface="Calibri"/>
                <a:ea typeface="DejaVu Sans"/>
              </a:rPr>
              <a:t>Stratified K-Fold Cross Validation for imbalanced datasets: </a:t>
            </a:r>
            <a:r>
              <a:rPr lang="en-US" sz="1400" b="0" strike="noStrike" spc="-1">
                <a:solidFill>
                  <a:srgbClr val="0F1137"/>
                </a:solidFill>
                <a:latin typeface="Calibri"/>
                <a:ea typeface="DejaVu Sans"/>
              </a:rPr>
              <a:t>each fold contains approximately the same proportion of each class. </a:t>
            </a:r>
            <a:endParaRPr lang="en-AU" sz="1400" b="0" strike="noStrike" spc="-1">
              <a:latin typeface="Arial"/>
            </a:endParaRPr>
          </a:p>
          <a:p>
            <a:pPr>
              <a:lnSpc>
                <a:spcPct val="150000"/>
              </a:lnSpc>
              <a:spcBef>
                <a:spcPts val="281"/>
              </a:spcBef>
            </a:pPr>
            <a:endParaRPr lang="en-AU" sz="1400" b="0" strike="noStrike" spc="-1">
              <a:latin typeface="Arial"/>
            </a:endParaRPr>
          </a:p>
          <a:p>
            <a:pPr>
              <a:lnSpc>
                <a:spcPct val="150000"/>
              </a:lnSpc>
              <a:spcBef>
                <a:spcPts val="281"/>
              </a:spcBef>
            </a:pPr>
            <a:endParaRPr lang="en-AU" sz="1400" b="0" strike="noStrike" spc="-1">
              <a:latin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Performance Measures</a:t>
            </a:r>
            <a:endParaRPr lang="en-AU" sz="2000" b="0" strike="noStrike" spc="-1">
              <a:latin typeface="Arial"/>
            </a:endParaRPr>
          </a:p>
        </p:txBody>
      </p:sp>
      <p:sp>
        <p:nvSpPr>
          <p:cNvPr id="790"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791" name="CustomShape 3"/>
          <p:cNvSpPr/>
          <p:nvPr/>
        </p:nvSpPr>
        <p:spPr>
          <a:xfrm>
            <a:off x="87840" y="1572840"/>
            <a:ext cx="8967960" cy="357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Root Mean Square Error (RMSE)</a:t>
            </a:r>
            <a:endParaRPr lang="en-AU" sz="1600" b="0" strike="noStrike" spc="-1">
              <a:latin typeface="Arial"/>
            </a:endParaRPr>
          </a:p>
          <a:p>
            <a:pPr>
              <a:lnSpc>
                <a:spcPct val="150000"/>
              </a:lnSpc>
              <a:spcBef>
                <a:spcPts val="281"/>
              </a:spcBef>
            </a:pPr>
            <a:endParaRPr lang="en-AU" sz="1600" b="0" strike="noStrike" spc="-1">
              <a:latin typeface="Arial"/>
            </a:endParaRPr>
          </a:p>
          <a:p>
            <a:pPr>
              <a:lnSpc>
                <a:spcPct val="150000"/>
              </a:lnSpc>
              <a:spcBef>
                <a:spcPts val="281"/>
              </a:spcBef>
            </a:pPr>
            <a:endParaRPr lang="en-AU" sz="1600" b="0" strike="noStrike" spc="-1">
              <a:latin typeface="Arial"/>
            </a:endParaRPr>
          </a:p>
          <a:p>
            <a:pPr>
              <a:lnSpc>
                <a:spcPct val="150000"/>
              </a:lnSpc>
              <a:spcBef>
                <a:spcPts val="281"/>
              </a:spcBef>
            </a:pP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Mean Absolute Error (MAE): </a:t>
            </a:r>
            <a:r>
              <a:rPr lang="en-US" sz="1600" b="0" strike="noStrike" spc="-1">
                <a:solidFill>
                  <a:srgbClr val="0F1137"/>
                </a:solidFill>
                <a:latin typeface="Calibri"/>
                <a:ea typeface="DejaVu Sans"/>
              </a:rPr>
              <a:t>sometimes used when there are many outliers. </a:t>
            </a:r>
            <a:endParaRPr lang="en-AU" sz="1600" b="0" strike="noStrike" spc="-1">
              <a:latin typeface="Arial"/>
            </a:endParaRPr>
          </a:p>
          <a:p>
            <a:pPr>
              <a:lnSpc>
                <a:spcPct val="150000"/>
              </a:lnSpc>
              <a:spcBef>
                <a:spcPts val="281"/>
              </a:spcBef>
            </a:pPr>
            <a:endParaRPr lang="en-AU" sz="1600" b="0" strike="noStrike" spc="-1">
              <a:latin typeface="Arial"/>
            </a:endParaRPr>
          </a:p>
          <a:p>
            <a:pPr>
              <a:lnSpc>
                <a:spcPct val="150000"/>
              </a:lnSpc>
              <a:spcBef>
                <a:spcPts val="281"/>
              </a:spcBef>
            </a:pPr>
            <a:endParaRPr lang="en-AU" sz="1600" b="0" strike="noStrike" spc="-1">
              <a:latin typeface="Arial"/>
            </a:endParaRPr>
          </a:p>
        </p:txBody>
      </p:sp>
      <p:pic>
        <p:nvPicPr>
          <p:cNvPr id="792" name="Picture 6" descr="CORE-Skills-ICONS-5.png"/>
          <p:cNvPicPr/>
          <p:nvPr/>
        </p:nvPicPr>
        <p:blipFill>
          <a:blip r:embed="rId2"/>
          <a:stretch/>
        </p:blipFill>
        <p:spPr>
          <a:xfrm>
            <a:off x="236160" y="18360"/>
            <a:ext cx="873360" cy="873360"/>
          </a:xfrm>
          <a:prstGeom prst="rect">
            <a:avLst/>
          </a:prstGeom>
          <a:ln w="0">
            <a:noFill/>
          </a:ln>
        </p:spPr>
      </p:pic>
      <p:sp>
        <p:nvSpPr>
          <p:cNvPr id="793" name="CustomShape 4"/>
          <p:cNvSpPr/>
          <p:nvPr/>
        </p:nvSpPr>
        <p:spPr>
          <a:xfrm>
            <a:off x="87840" y="113796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60"/>
              </a:spcBef>
              <a:tabLst>
                <a:tab pos="0" algn="l"/>
              </a:tabLst>
            </a:pPr>
            <a:r>
              <a:rPr lang="en-US" sz="1800" b="1" strike="noStrike" spc="-1">
                <a:solidFill>
                  <a:srgbClr val="A40F6C"/>
                </a:solidFill>
                <a:latin typeface="Calibri"/>
                <a:ea typeface="DejaVu Sans"/>
              </a:rPr>
              <a:t>Regression</a:t>
            </a:r>
            <a:endParaRPr lang="en-AU" sz="1800" b="0" strike="noStrike" spc="-1">
              <a:latin typeface="Arial"/>
            </a:endParaRPr>
          </a:p>
        </p:txBody>
      </p:sp>
      <mc:AlternateContent xmlns:mc="http://schemas.openxmlformats.org/markup-compatibility/2006" xmlns:a14="http://schemas.microsoft.com/office/drawing/2010/main">
        <mc:Choice Requires="a14">
          <p:sp>
            <p:nvSpPr>
              <p:cNvPr id="794" name="Formula 5"/>
              <p:cNvSpPr txBox="1"/>
              <p:nvPr/>
            </p:nvSpPr>
            <p:spPr>
              <a:xfrm>
                <a:off x="6660360" y="1049400"/>
                <a:ext cx="2111040" cy="580680"/>
              </a:xfrm>
              <a:prstGeom prst="rect">
                <a:avLst/>
              </a:prstGeom>
            </p:spPr>
            <p:txBody>
              <a:bodyPr/>
              <a:lstStyle/>
              <a:p>
                <a14:m>
                  <m:oMathPara xmlns:m="http://schemas.openxmlformats.org/officeDocument/2006/math">
                    <m:oMathParaPr>
                      <m:jc m:val="centerGroup"/>
                    </m:oMathParaPr>
                    <m:oMath xmlns:m="http://schemas.openxmlformats.org/officeDocument/2006/math">
                      <m:sSubSup>
                        <m:sSubSupPr>
                          <m:ctrlPr>
                            <a:rPr>
                              <a:latin typeface="Cambria Math" panose="02040503050406030204" pitchFamily="18" charset="0"/>
                            </a:rPr>
                          </m:ctrlPr>
                        </m:sSubSupPr>
                        <m:e>
                          <m:r>
                            <a:rPr>
                              <a:latin typeface="Cambria Math" panose="02040503050406030204" pitchFamily="18" charset="0"/>
                            </a:rPr>
                            <m:t>𝑦</m:t>
                          </m:r>
                        </m:e>
                        <m:sub>
                          <m:r>
                            <a:rPr>
                              <a:latin typeface="Cambria Math" panose="02040503050406030204" pitchFamily="18" charset="0"/>
                            </a:rPr>
                            <m:t>𝑝</m:t>
                          </m:r>
                        </m:sub>
                        <m:sup>
                          <m:d>
                            <m:dPr>
                              <m:ctrlPr>
                                <a:rPr i="1">
                                  <a:latin typeface="Cambria Math" panose="02040503050406030204" pitchFamily="18" charset="0"/>
                                </a:rPr>
                              </m:ctrlPr>
                            </m:dPr>
                            <m:e>
                              <m:r>
                                <a:rPr>
                                  <a:latin typeface="Cambria Math" panose="02040503050406030204" pitchFamily="18" charset="0"/>
                                </a:rPr>
                                <m:t>𝑖</m:t>
                              </m:r>
                            </m:e>
                          </m:d>
                        </m:sup>
                      </m:sSubSup>
                      <m:r>
                        <a:rPr>
                          <a:latin typeface="Cambria Math" panose="02040503050406030204" pitchFamily="18" charset="0"/>
                        </a:rPr>
                        <m:t>=</m:t>
                      </m:r>
                      <m:r>
                        <a:rPr>
                          <a:latin typeface="Cambria Math" panose="02040503050406030204" pitchFamily="18" charset="0"/>
                        </a:rPr>
                        <m:t>h</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𝐱</m:t>
                              </m:r>
                            </m:e>
                            <m:sup>
                              <m:d>
                                <m:dPr>
                                  <m:ctrlPr>
                                    <a:rPr i="1">
                                      <a:latin typeface="Cambria Math" panose="02040503050406030204" pitchFamily="18" charset="0"/>
                                    </a:rPr>
                                  </m:ctrlPr>
                                </m:dPr>
                                <m:e>
                                  <m:r>
                                    <a:rPr>
                                      <a:latin typeface="Cambria Math" panose="02040503050406030204" pitchFamily="18" charset="0"/>
                                    </a:rPr>
                                    <m:t>𝑖</m:t>
                                  </m:r>
                                </m:e>
                              </m:d>
                            </m:sup>
                          </m:sSup>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795" name="Formula 6"/>
              <p:cNvSpPr txBox="1"/>
              <p:nvPr/>
            </p:nvSpPr>
            <p:spPr>
              <a:xfrm>
                <a:off x="1256400" y="2031840"/>
                <a:ext cx="4119480" cy="107676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𝑅𝑀𝑆𝐸</m:t>
                      </m:r>
                      <m:d>
                        <m:dPr>
                          <m:ctrlPr>
                            <a:rPr i="1">
                              <a:latin typeface="Cambria Math" panose="02040503050406030204" pitchFamily="18" charset="0"/>
                            </a:rPr>
                          </m:ctrlPr>
                        </m:dPr>
                        <m:e>
                          <m:r>
                            <a:rPr>
                              <a:latin typeface="Cambria Math" panose="02040503050406030204" pitchFamily="18" charset="0"/>
                            </a:rPr>
                            <m:t>𝐗</m:t>
                          </m:r>
                          <m:r>
                            <a:rPr>
                              <a:latin typeface="Cambria Math" panose="02040503050406030204" pitchFamily="18" charset="0"/>
                            </a:rPr>
                            <m:t>,</m:t>
                          </m:r>
                          <m:r>
                            <a:rPr>
                              <a:latin typeface="Cambria Math" panose="02040503050406030204" pitchFamily="18" charset="0"/>
                            </a:rPr>
                            <m:t>h</m:t>
                          </m:r>
                        </m:e>
                      </m:d>
                      <m:r>
                        <a:rPr>
                          <a:latin typeface="Cambria Math" panose="02040503050406030204" pitchFamily="18" charset="0"/>
                        </a:rPr>
                        <m:t>=</m:t>
                      </m:r>
                      <m:rad>
                        <m:radPr>
                          <m:ctrlPr>
                            <a:rPr i="1">
                              <a:latin typeface="Cambria Math" panose="02040503050406030204" pitchFamily="18" charset="0"/>
                            </a:rPr>
                          </m:ctrlPr>
                        </m:radPr>
                        <m:deg/>
                        <m:e>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𝑚</m:t>
                              </m:r>
                            </m:den>
                          </m:f>
                          <m:nary>
                            <m:naryPr>
                              <m:chr m:val="∑"/>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𝑚</m:t>
                              </m:r>
                            </m:sup>
                            <m:e>
                              <m:sSup>
                                <m:sSupPr>
                                  <m:ctrlPr>
                                    <a:rPr i="1">
                                      <a:latin typeface="Cambria Math" panose="02040503050406030204" pitchFamily="18" charset="0"/>
                                    </a:rPr>
                                  </m:ctrlPr>
                                </m:sSupPr>
                                <m:e>
                                  <m:d>
                                    <m:dPr>
                                      <m:ctrlPr>
                                        <a:rPr i="1">
                                          <a:latin typeface="Cambria Math" panose="02040503050406030204" pitchFamily="18" charset="0"/>
                                        </a:rPr>
                                      </m:ctrlPr>
                                    </m:dPr>
                                    <m:e>
                                      <m:sSubSup>
                                        <m:sSubSupPr>
                                          <m:ctrlPr>
                                            <a:rPr i="1">
                                              <a:latin typeface="Cambria Math" panose="02040503050406030204" pitchFamily="18" charset="0"/>
                                            </a:rPr>
                                          </m:ctrlPr>
                                        </m:sSubSupPr>
                                        <m:e>
                                          <m:r>
                                            <a:rPr>
                                              <a:latin typeface="Cambria Math" panose="02040503050406030204" pitchFamily="18" charset="0"/>
                                            </a:rPr>
                                            <m:t>𝑦</m:t>
                                          </m:r>
                                        </m:e>
                                        <m:sub>
                                          <m:r>
                                            <a:rPr>
                                              <a:latin typeface="Cambria Math" panose="02040503050406030204" pitchFamily="18" charset="0"/>
                                            </a:rPr>
                                            <m:t>𝑝</m:t>
                                          </m:r>
                                        </m:sub>
                                        <m:sup>
                                          <m:d>
                                            <m:dPr>
                                              <m:ctrlPr>
                                                <a:rPr i="1">
                                                  <a:latin typeface="Cambria Math" panose="02040503050406030204" pitchFamily="18" charset="0"/>
                                                </a:rPr>
                                              </m:ctrlPr>
                                            </m:dPr>
                                            <m:e>
                                              <m:r>
                                                <a:rPr>
                                                  <a:latin typeface="Cambria Math" panose="02040503050406030204" pitchFamily="18" charset="0"/>
                                                </a:rPr>
                                                <m:t>𝑖</m:t>
                                              </m:r>
                                            </m:e>
                                          </m:d>
                                        </m:sup>
                                      </m:sSub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𝑦</m:t>
                                          </m:r>
                                        </m:e>
                                        <m:sup>
                                          <m:d>
                                            <m:dPr>
                                              <m:ctrlPr>
                                                <a:rPr i="1">
                                                  <a:latin typeface="Cambria Math" panose="02040503050406030204" pitchFamily="18" charset="0"/>
                                                </a:rPr>
                                              </m:ctrlPr>
                                            </m:dPr>
                                            <m:e>
                                              <m:r>
                                                <a:rPr>
                                                  <a:latin typeface="Cambria Math" panose="02040503050406030204" pitchFamily="18" charset="0"/>
                                                </a:rPr>
                                                <m:t>𝑖</m:t>
                                              </m:r>
                                            </m:e>
                                          </m:d>
                                        </m:sup>
                                      </m:sSup>
                                    </m:e>
                                  </m:d>
                                </m:e>
                                <m:sup>
                                  <m:r>
                                    <a:rPr>
                                      <a:latin typeface="Cambria Math" panose="02040503050406030204" pitchFamily="18" charset="0"/>
                                    </a:rPr>
                                    <m:t>2</m:t>
                                  </m:r>
                                </m:sup>
                              </m:sSup>
                            </m:e>
                          </m:nary>
                        </m:e>
                      </m:ra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796" name="Formula 7"/>
              <p:cNvSpPr txBox="1"/>
              <p:nvPr/>
            </p:nvSpPr>
            <p:spPr>
              <a:xfrm>
                <a:off x="1110240" y="3632760"/>
                <a:ext cx="4106160" cy="100764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𝑀𝐴𝐸</m:t>
                      </m:r>
                      <m:d>
                        <m:dPr>
                          <m:ctrlPr>
                            <a:rPr i="1">
                              <a:latin typeface="Cambria Math" panose="02040503050406030204" pitchFamily="18" charset="0"/>
                            </a:rPr>
                          </m:ctrlPr>
                        </m:dPr>
                        <m:e>
                          <m:r>
                            <a:rPr>
                              <a:latin typeface="Cambria Math" panose="02040503050406030204" pitchFamily="18" charset="0"/>
                            </a:rPr>
                            <m:t>𝐗</m:t>
                          </m:r>
                          <m:r>
                            <a:rPr>
                              <a:latin typeface="Cambria Math" panose="02040503050406030204" pitchFamily="18" charset="0"/>
                            </a:rPr>
                            <m:t>,</m:t>
                          </m:r>
                          <m:r>
                            <a:rPr>
                              <a:latin typeface="Cambria Math" panose="02040503050406030204" pitchFamily="18" charset="0"/>
                            </a:rPr>
                            <m:t>h</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𝑚</m:t>
                          </m:r>
                        </m:den>
                      </m:f>
                      <m:nary>
                        <m:naryPr>
                          <m:chr m:val="∑"/>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𝑚</m:t>
                          </m:r>
                        </m:sup>
                        <m:e>
                          <m:d>
                            <m:dPr>
                              <m:begChr m:val="|"/>
                              <m:endChr m:val="|"/>
                              <m:ctrlPr>
                                <a:rPr i="1">
                                  <a:latin typeface="Cambria Math" panose="02040503050406030204" pitchFamily="18" charset="0"/>
                                </a:rPr>
                              </m:ctrlPr>
                            </m:dPr>
                            <m:e>
                              <m:sSubSup>
                                <m:sSubSupPr>
                                  <m:ctrlPr>
                                    <a:rPr i="1">
                                      <a:latin typeface="Cambria Math" panose="02040503050406030204" pitchFamily="18" charset="0"/>
                                    </a:rPr>
                                  </m:ctrlPr>
                                </m:sSubSupPr>
                                <m:e>
                                  <m:r>
                                    <a:rPr>
                                      <a:latin typeface="Cambria Math" panose="02040503050406030204" pitchFamily="18" charset="0"/>
                                    </a:rPr>
                                    <m:t>𝑦</m:t>
                                  </m:r>
                                </m:e>
                                <m:sub>
                                  <m:r>
                                    <a:rPr>
                                      <a:latin typeface="Cambria Math" panose="02040503050406030204" pitchFamily="18" charset="0"/>
                                    </a:rPr>
                                    <m:t>𝑝</m:t>
                                  </m:r>
                                </m:sub>
                                <m:sup>
                                  <m:d>
                                    <m:dPr>
                                      <m:ctrlPr>
                                        <a:rPr i="1">
                                          <a:latin typeface="Cambria Math" panose="02040503050406030204" pitchFamily="18" charset="0"/>
                                        </a:rPr>
                                      </m:ctrlPr>
                                    </m:dPr>
                                    <m:e>
                                      <m:r>
                                        <a:rPr>
                                          <a:latin typeface="Cambria Math" panose="02040503050406030204" pitchFamily="18" charset="0"/>
                                        </a:rPr>
                                        <m:t>𝑖</m:t>
                                      </m:r>
                                    </m:e>
                                  </m:d>
                                </m:sup>
                              </m:sSub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𝑦</m:t>
                                  </m:r>
                                </m:e>
                                <m:sup>
                                  <m:d>
                                    <m:dPr>
                                      <m:ctrlPr>
                                        <a:rPr i="1">
                                          <a:latin typeface="Cambria Math" panose="02040503050406030204" pitchFamily="18" charset="0"/>
                                        </a:rPr>
                                      </m:ctrlPr>
                                    </m:dPr>
                                    <m:e>
                                      <m:r>
                                        <a:rPr>
                                          <a:latin typeface="Cambria Math" panose="02040503050406030204" pitchFamily="18" charset="0"/>
                                        </a:rPr>
                                        <m:t>𝑖</m:t>
                                      </m:r>
                                    </m:e>
                                  </m:d>
                                </m:sup>
                              </m:sSup>
                            </m:e>
                          </m:d>
                        </m:e>
                      </m:nary>
                    </m:oMath>
                  </m:oMathPara>
                </a14:m>
                <a:endParaRPr/>
              </a:p>
            </p:txBody>
          </p:sp>
        </mc:Choice>
        <mc:Fallback xmlns:p15="http://schemas.microsoft.com/office/powerpoint/2012/main" xmlns:p14="http://schemas.microsoft.com/office/powerpoint/2010/main" xmlns=""/>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Performance Measures (Cont.)</a:t>
            </a:r>
            <a:endParaRPr lang="en-AU" sz="2000" b="0" strike="noStrike" spc="-1">
              <a:latin typeface="Arial"/>
            </a:endParaRPr>
          </a:p>
        </p:txBody>
      </p:sp>
      <p:sp>
        <p:nvSpPr>
          <p:cNvPr id="798"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799" name="CustomShape 3"/>
          <p:cNvSpPr/>
          <p:nvPr/>
        </p:nvSpPr>
        <p:spPr>
          <a:xfrm>
            <a:off x="87840" y="1572840"/>
            <a:ext cx="8967960" cy="357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Accuracy (trickier for imbalanced datasets)</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Confusion matrix</a:t>
            </a:r>
            <a:endParaRPr lang="en-AU" sz="1600" b="0" strike="noStrike" spc="-1">
              <a:latin typeface="Arial"/>
            </a:endParaRPr>
          </a:p>
          <a:p>
            <a:pPr>
              <a:lnSpc>
                <a:spcPct val="150000"/>
              </a:lnSpc>
              <a:spcBef>
                <a:spcPts val="281"/>
              </a:spcBef>
            </a:pPr>
            <a:endParaRPr lang="en-AU" sz="1600" b="0" strike="noStrike" spc="-1">
              <a:latin typeface="Arial"/>
            </a:endParaRPr>
          </a:p>
          <a:p>
            <a:pPr>
              <a:lnSpc>
                <a:spcPct val="150000"/>
              </a:lnSpc>
              <a:spcBef>
                <a:spcPts val="281"/>
              </a:spcBef>
            </a:pPr>
            <a:endParaRPr lang="en-AU" sz="1600" b="0" strike="noStrike" spc="-1">
              <a:latin typeface="Arial"/>
            </a:endParaRPr>
          </a:p>
        </p:txBody>
      </p:sp>
      <p:pic>
        <p:nvPicPr>
          <p:cNvPr id="800" name="Picture 6" descr="CORE-Skills-ICONS-5.png"/>
          <p:cNvPicPr/>
          <p:nvPr/>
        </p:nvPicPr>
        <p:blipFill>
          <a:blip r:embed="rId2"/>
          <a:stretch/>
        </p:blipFill>
        <p:spPr>
          <a:xfrm>
            <a:off x="236160" y="18360"/>
            <a:ext cx="873360" cy="873360"/>
          </a:xfrm>
          <a:prstGeom prst="rect">
            <a:avLst/>
          </a:prstGeom>
          <a:ln w="0">
            <a:noFill/>
          </a:ln>
        </p:spPr>
      </p:pic>
      <p:sp>
        <p:nvSpPr>
          <p:cNvPr id="801" name="CustomShape 4"/>
          <p:cNvSpPr/>
          <p:nvPr/>
        </p:nvSpPr>
        <p:spPr>
          <a:xfrm>
            <a:off x="87840" y="113796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60"/>
              </a:spcBef>
              <a:tabLst>
                <a:tab pos="0" algn="l"/>
              </a:tabLst>
            </a:pPr>
            <a:r>
              <a:rPr lang="en-US" sz="1800" b="1" strike="noStrike" spc="-1">
                <a:solidFill>
                  <a:srgbClr val="A40F6C"/>
                </a:solidFill>
                <a:latin typeface="Calibri"/>
                <a:ea typeface="DejaVu Sans"/>
              </a:rPr>
              <a:t>Classification</a:t>
            </a:r>
            <a:endParaRPr lang="en-AU" sz="1800" b="0" strike="noStrike" spc="-1">
              <a:latin typeface="Arial"/>
            </a:endParaRPr>
          </a:p>
        </p:txBody>
      </p:sp>
      <p:pic>
        <p:nvPicPr>
          <p:cNvPr id="802" name="Picture 12"/>
          <p:cNvPicPr/>
          <p:nvPr/>
        </p:nvPicPr>
        <p:blipFill>
          <a:blip r:embed="rId3"/>
          <a:stretch/>
        </p:blipFill>
        <p:spPr>
          <a:xfrm>
            <a:off x="236160" y="2779560"/>
            <a:ext cx="4253400" cy="1530720"/>
          </a:xfrm>
          <a:prstGeom prst="rect">
            <a:avLst/>
          </a:prstGeom>
          <a:ln w="0">
            <a:noFill/>
          </a:ln>
        </p:spPr>
      </p:pic>
      <p:grpSp>
        <p:nvGrpSpPr>
          <p:cNvPr id="803" name="Group 5"/>
          <p:cNvGrpSpPr/>
          <p:nvPr/>
        </p:nvGrpSpPr>
        <p:grpSpPr>
          <a:xfrm>
            <a:off x="4568040" y="2242800"/>
            <a:ext cx="4464720" cy="2067480"/>
            <a:chOff x="4568040" y="2242800"/>
            <a:chExt cx="4464720" cy="2067480"/>
          </a:xfrm>
        </p:grpSpPr>
        <p:pic>
          <p:nvPicPr>
            <p:cNvPr id="804" name="Picture 15"/>
            <p:cNvPicPr/>
            <p:nvPr/>
          </p:nvPicPr>
          <p:blipFill>
            <a:blip r:embed="rId3"/>
            <a:stretch/>
          </p:blipFill>
          <p:spPr>
            <a:xfrm>
              <a:off x="4615560" y="2720520"/>
              <a:ext cx="4417200" cy="1589760"/>
            </a:xfrm>
            <a:prstGeom prst="rect">
              <a:avLst/>
            </a:prstGeom>
            <a:ln w="0">
              <a:noFill/>
            </a:ln>
          </p:spPr>
        </p:pic>
        <p:sp>
          <p:nvSpPr>
            <p:cNvPr id="805" name="CustomShape 6"/>
            <p:cNvSpPr/>
            <p:nvPr/>
          </p:nvSpPr>
          <p:spPr>
            <a:xfrm>
              <a:off x="4568040" y="2242800"/>
              <a:ext cx="98676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A40F6C"/>
                  </a:solidFill>
                  <a:latin typeface="Calibri"/>
                  <a:ea typeface="DejaVu Sans"/>
                </a:rPr>
                <a:t>Example</a:t>
              </a:r>
              <a:endParaRPr lang="en-AU" sz="1800" b="0" strike="noStrike" spc="-1">
                <a:latin typeface="Arial"/>
              </a:endParaRPr>
            </a:p>
          </p:txBody>
        </p:sp>
        <p:sp>
          <p:nvSpPr>
            <p:cNvPr id="806" name="CustomShape 7"/>
            <p:cNvSpPr/>
            <p:nvPr/>
          </p:nvSpPr>
          <p:spPr>
            <a:xfrm>
              <a:off x="6751800" y="3340080"/>
              <a:ext cx="644040" cy="36432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4344</a:t>
              </a:r>
              <a:endParaRPr lang="en-AU" sz="1800" b="0" strike="noStrike" spc="-1">
                <a:latin typeface="Arial"/>
              </a:endParaRPr>
            </a:p>
          </p:txBody>
        </p:sp>
        <p:sp>
          <p:nvSpPr>
            <p:cNvPr id="807" name="CustomShape 8"/>
            <p:cNvSpPr/>
            <p:nvPr/>
          </p:nvSpPr>
          <p:spPr>
            <a:xfrm>
              <a:off x="7932240" y="3832560"/>
              <a:ext cx="759960" cy="36432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53272</a:t>
              </a:r>
              <a:endParaRPr lang="en-AU" sz="1800" b="0" strike="noStrike" spc="-1">
                <a:latin typeface="Arial"/>
              </a:endParaRPr>
            </a:p>
          </p:txBody>
        </p:sp>
        <p:sp>
          <p:nvSpPr>
            <p:cNvPr id="808" name="CustomShape 9"/>
            <p:cNvSpPr/>
            <p:nvPr/>
          </p:nvSpPr>
          <p:spPr>
            <a:xfrm>
              <a:off x="6662520" y="3812760"/>
              <a:ext cx="644040" cy="36432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1077</a:t>
              </a:r>
              <a:endParaRPr lang="en-AU" sz="1800" b="0" strike="noStrike" spc="-1">
                <a:latin typeface="Arial"/>
              </a:endParaRPr>
            </a:p>
          </p:txBody>
        </p:sp>
        <p:sp>
          <p:nvSpPr>
            <p:cNvPr id="809" name="CustomShape 10"/>
            <p:cNvSpPr/>
            <p:nvPr/>
          </p:nvSpPr>
          <p:spPr>
            <a:xfrm>
              <a:off x="7990200" y="3340080"/>
              <a:ext cx="644040" cy="36432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1307</a:t>
              </a:r>
              <a:endParaRPr lang="en-AU" sz="1800" b="0" strike="noStrike" spc="-1">
                <a:latin typeface="Arial"/>
              </a:endParaRPr>
            </a:p>
          </p:txBody>
        </p:sp>
      </p:grpSp>
      <p:sp>
        <p:nvSpPr>
          <p:cNvPr id="810" name="CustomShape 11"/>
          <p:cNvSpPr/>
          <p:nvPr/>
        </p:nvSpPr>
        <p:spPr>
          <a:xfrm>
            <a:off x="6148080" y="4514400"/>
            <a:ext cx="204768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C00000"/>
                </a:solidFill>
                <a:latin typeface="Calibri"/>
                <a:ea typeface="DejaVu Sans"/>
              </a:rPr>
              <a:t>Accuracy over 95% !</a:t>
            </a:r>
            <a:endParaRPr lang="en-AU" sz="1800" b="0" strike="noStrike" spc="-1">
              <a:latin typeface="Arial"/>
            </a:endParaRPr>
          </a:p>
        </p:txBody>
      </p:sp>
      <p:sp>
        <p:nvSpPr>
          <p:cNvPr id="811" name="Line 12"/>
          <p:cNvSpPr/>
          <p:nvPr/>
        </p:nvSpPr>
        <p:spPr>
          <a:xfrm flipH="1">
            <a:off x="4559040" y="2279880"/>
            <a:ext cx="720" cy="2755080"/>
          </a:xfrm>
          <a:prstGeom prst="line">
            <a:avLst/>
          </a:prstGeom>
          <a:ln>
            <a:solidFill>
              <a:schemeClr val="accent2"/>
            </a:solidFill>
            <a:round/>
          </a:ln>
        </p:spPr>
        <p:style>
          <a:lnRef idx="1">
            <a:schemeClr val="dk1"/>
          </a:lnRef>
          <a:fillRef idx="0">
            <a:schemeClr val="dk1"/>
          </a:fillRef>
          <a:effectRef idx="0">
            <a:schemeClr val="dk1"/>
          </a:effectRef>
          <a:fontRef idx="minor"/>
        </p:style>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Performance Measures (Cont.)</a:t>
            </a:r>
            <a:endParaRPr lang="en-AU" sz="2000" b="0" strike="noStrike" spc="-1">
              <a:latin typeface="Arial"/>
            </a:endParaRPr>
          </a:p>
        </p:txBody>
      </p:sp>
      <p:sp>
        <p:nvSpPr>
          <p:cNvPr id="813"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814" name="CustomShape 3"/>
          <p:cNvSpPr/>
          <p:nvPr/>
        </p:nvSpPr>
        <p:spPr>
          <a:xfrm>
            <a:off x="87840" y="1365480"/>
            <a:ext cx="3727800" cy="70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300"/>
              </a:spcBef>
              <a:buClr>
                <a:srgbClr val="A40F6C"/>
              </a:buClr>
              <a:buFont typeface="Arial"/>
              <a:buChar char="•"/>
            </a:pPr>
            <a:r>
              <a:rPr lang="en-US" sz="1500" b="0" strike="noStrike" spc="-1">
                <a:solidFill>
                  <a:srgbClr val="0F1137"/>
                </a:solidFill>
                <a:latin typeface="Calibri"/>
                <a:ea typeface="DejaVu Sans"/>
              </a:rPr>
              <a:t>Accuracy of positive predictions</a:t>
            </a:r>
            <a:endParaRPr lang="en-AU" sz="1500" b="0" strike="noStrike" spc="-1">
              <a:latin typeface="Arial"/>
            </a:endParaRPr>
          </a:p>
          <a:p>
            <a:pPr>
              <a:lnSpc>
                <a:spcPct val="150000"/>
              </a:lnSpc>
              <a:spcBef>
                <a:spcPts val="281"/>
              </a:spcBef>
            </a:pPr>
            <a:endParaRPr lang="en-AU" sz="1500" b="0" strike="noStrike" spc="-1">
              <a:latin typeface="Arial"/>
            </a:endParaRPr>
          </a:p>
        </p:txBody>
      </p:sp>
      <p:pic>
        <p:nvPicPr>
          <p:cNvPr id="815" name="Picture 6" descr="CORE-Skills-ICONS-5.png"/>
          <p:cNvPicPr/>
          <p:nvPr/>
        </p:nvPicPr>
        <p:blipFill>
          <a:blip r:embed="rId2"/>
          <a:stretch/>
        </p:blipFill>
        <p:spPr>
          <a:xfrm>
            <a:off x="236160" y="18360"/>
            <a:ext cx="873360" cy="873360"/>
          </a:xfrm>
          <a:prstGeom prst="rect">
            <a:avLst/>
          </a:prstGeom>
          <a:ln w="0">
            <a:noFill/>
          </a:ln>
        </p:spPr>
      </p:pic>
      <p:sp>
        <p:nvSpPr>
          <p:cNvPr id="816" name="CustomShape 4"/>
          <p:cNvSpPr/>
          <p:nvPr/>
        </p:nvSpPr>
        <p:spPr>
          <a:xfrm>
            <a:off x="87840" y="113796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40"/>
              </a:spcBef>
              <a:tabLst>
                <a:tab pos="0" algn="l"/>
              </a:tabLst>
            </a:pPr>
            <a:r>
              <a:rPr lang="en-US" sz="1700" b="1" strike="noStrike" spc="-1">
                <a:solidFill>
                  <a:srgbClr val="A40F6C"/>
                </a:solidFill>
                <a:latin typeface="Calibri"/>
                <a:ea typeface="DejaVu Sans"/>
              </a:rPr>
              <a:t>Precision</a:t>
            </a:r>
            <a:endParaRPr lang="en-AU" sz="1700" b="0" strike="noStrike" spc="-1">
              <a:latin typeface="Arial"/>
            </a:endParaRPr>
          </a:p>
        </p:txBody>
      </p:sp>
      <mc:AlternateContent xmlns:mc="http://schemas.openxmlformats.org/markup-compatibility/2006" xmlns:a14="http://schemas.microsoft.com/office/drawing/2010/main">
        <mc:Choice Requires="a14">
          <p:sp>
            <p:nvSpPr>
              <p:cNvPr id="817" name="Formula 5"/>
              <p:cNvSpPr txBox="1"/>
              <p:nvPr/>
            </p:nvSpPr>
            <p:spPr>
              <a:xfrm>
                <a:off x="485640" y="1753920"/>
                <a:ext cx="2473560" cy="4060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𝑝𝑟𝑒𝑐𝑖𝑠𝑖𝑜𝑛</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𝑇𝑃</m:t>
                          </m:r>
                        </m:num>
                        <m:den>
                          <m:r>
                            <a:rPr>
                              <a:latin typeface="Cambria Math" panose="02040503050406030204" pitchFamily="18" charset="0"/>
                            </a:rPr>
                            <m:t>𝑇𝑃</m:t>
                          </m:r>
                          <m:r>
                            <a:rPr>
                              <a:latin typeface="Cambria Math" panose="02040503050406030204" pitchFamily="18" charset="0"/>
                            </a:rPr>
                            <m:t>+</m:t>
                          </m:r>
                          <m:r>
                            <a:rPr>
                              <a:latin typeface="Cambria Math" panose="02040503050406030204" pitchFamily="18" charset="0"/>
                            </a:rPr>
                            <m:t>𝐹𝑃</m:t>
                          </m:r>
                        </m:den>
                      </m:f>
                    </m:oMath>
                  </m:oMathPara>
                </a14:m>
                <a:endParaRPr/>
              </a:p>
            </p:txBody>
          </p:sp>
        </mc:Choice>
        <mc:Fallback xmlns:p15="http://schemas.microsoft.com/office/powerpoint/2012/main" xmlns:p14="http://schemas.microsoft.com/office/powerpoint/2010/main" xmlns=""/>
      </mc:AlternateContent>
      <p:sp>
        <p:nvSpPr>
          <p:cNvPr id="818" name="CustomShape 6"/>
          <p:cNvSpPr/>
          <p:nvPr/>
        </p:nvSpPr>
        <p:spPr>
          <a:xfrm>
            <a:off x="6822360" y="3421080"/>
            <a:ext cx="1468440" cy="333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C00000"/>
                </a:solidFill>
                <a:latin typeface="Calibri"/>
                <a:ea typeface="DejaVu Sans"/>
              </a:rPr>
              <a:t>Precision = 77%</a:t>
            </a:r>
            <a:endParaRPr lang="en-AU" sz="1600" b="0" strike="noStrike" spc="-1">
              <a:latin typeface="Arial"/>
            </a:endParaRPr>
          </a:p>
        </p:txBody>
      </p:sp>
      <p:sp>
        <p:nvSpPr>
          <p:cNvPr id="819" name="CustomShape 7"/>
          <p:cNvSpPr/>
          <p:nvPr/>
        </p:nvSpPr>
        <p:spPr>
          <a:xfrm>
            <a:off x="87120" y="209808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40"/>
              </a:spcBef>
              <a:tabLst>
                <a:tab pos="0" algn="l"/>
              </a:tabLst>
            </a:pPr>
            <a:r>
              <a:rPr lang="en-US" sz="1700" b="1" strike="noStrike" spc="-1">
                <a:solidFill>
                  <a:srgbClr val="A40F6C"/>
                </a:solidFill>
                <a:latin typeface="Calibri"/>
                <a:ea typeface="DejaVu Sans"/>
              </a:rPr>
              <a:t>Recall</a:t>
            </a:r>
            <a:endParaRPr lang="en-AU" sz="1700" b="0" strike="noStrike" spc="-1">
              <a:latin typeface="Arial"/>
            </a:endParaRPr>
          </a:p>
        </p:txBody>
      </p:sp>
      <p:sp>
        <p:nvSpPr>
          <p:cNvPr id="820" name="CustomShape 8"/>
          <p:cNvSpPr/>
          <p:nvPr/>
        </p:nvSpPr>
        <p:spPr>
          <a:xfrm>
            <a:off x="6832440" y="3713040"/>
            <a:ext cx="1204920" cy="333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C00000"/>
                </a:solidFill>
                <a:latin typeface="Calibri"/>
                <a:ea typeface="DejaVu Sans"/>
              </a:rPr>
              <a:t>Recall = 79%</a:t>
            </a:r>
            <a:endParaRPr lang="en-AU" sz="1600" b="0" strike="noStrike" spc="-1">
              <a:latin typeface="Arial"/>
            </a:endParaRPr>
          </a:p>
        </p:txBody>
      </p:sp>
      <p:sp>
        <p:nvSpPr>
          <p:cNvPr id="821" name="CustomShape 9"/>
          <p:cNvSpPr/>
          <p:nvPr/>
        </p:nvSpPr>
        <p:spPr>
          <a:xfrm>
            <a:off x="87120" y="2347560"/>
            <a:ext cx="3996000" cy="70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300"/>
              </a:spcBef>
              <a:buClr>
                <a:srgbClr val="A40F6C"/>
              </a:buClr>
              <a:buFont typeface="Arial"/>
              <a:buChar char="•"/>
            </a:pPr>
            <a:r>
              <a:rPr lang="en-US" sz="1500" b="0" strike="noStrike" spc="-1">
                <a:solidFill>
                  <a:srgbClr val="0F1137"/>
                </a:solidFill>
                <a:latin typeface="Calibri"/>
                <a:ea typeface="DejaVu Sans"/>
              </a:rPr>
              <a:t>Ratio of correct positive predictions</a:t>
            </a:r>
            <a:endParaRPr lang="en-AU" sz="1500" b="0" strike="noStrike" spc="-1">
              <a:latin typeface="Arial"/>
            </a:endParaRPr>
          </a:p>
          <a:p>
            <a:pPr>
              <a:lnSpc>
                <a:spcPct val="150000"/>
              </a:lnSpc>
              <a:spcBef>
                <a:spcPts val="281"/>
              </a:spcBef>
            </a:pPr>
            <a:endParaRPr lang="en-AU" sz="1500" b="0" strike="noStrike" spc="-1">
              <a:latin typeface="Arial"/>
            </a:endParaRPr>
          </a:p>
        </p:txBody>
      </p:sp>
      <mc:AlternateContent xmlns:mc="http://schemas.openxmlformats.org/markup-compatibility/2006" xmlns:a14="http://schemas.microsoft.com/office/drawing/2010/main">
        <mc:Choice Requires="a14">
          <p:sp>
            <p:nvSpPr>
              <p:cNvPr id="822" name="Formula 10"/>
              <p:cNvSpPr txBox="1"/>
              <p:nvPr/>
            </p:nvSpPr>
            <p:spPr>
              <a:xfrm>
                <a:off x="857160" y="2772360"/>
                <a:ext cx="1470960" cy="4060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𝑟𝑒𝑐𝑎𝑙𝑙</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𝑇𝑃</m:t>
                          </m:r>
                        </m:num>
                        <m:den>
                          <m:r>
                            <a:rPr>
                              <a:latin typeface="Cambria Math" panose="02040503050406030204" pitchFamily="18" charset="0"/>
                            </a:rPr>
                            <m:t>𝑇𝑃</m:t>
                          </m:r>
                          <m:r>
                            <a:rPr>
                              <a:latin typeface="Cambria Math" panose="02040503050406030204" pitchFamily="18" charset="0"/>
                            </a:rPr>
                            <m:t>+</m:t>
                          </m:r>
                          <m:r>
                            <a:rPr>
                              <a:latin typeface="Cambria Math" panose="02040503050406030204" pitchFamily="18" charset="0"/>
                            </a:rPr>
                            <m:t>𝐹𝑁</m:t>
                          </m:r>
                        </m:den>
                      </m:f>
                    </m:oMath>
                  </m:oMathPara>
                </a14:m>
                <a:endParaRPr/>
              </a:p>
            </p:txBody>
          </p:sp>
        </mc:Choice>
        <mc:Fallback xmlns:p15="http://schemas.microsoft.com/office/powerpoint/2012/main" xmlns:p14="http://schemas.microsoft.com/office/powerpoint/2010/main" xmlns=""/>
      </mc:AlternateContent>
      <p:pic>
        <p:nvPicPr>
          <p:cNvPr id="823" name="Picture 32"/>
          <p:cNvPicPr/>
          <p:nvPr/>
        </p:nvPicPr>
        <p:blipFill>
          <a:blip r:embed="rId3"/>
          <a:stretch/>
        </p:blipFill>
        <p:spPr>
          <a:xfrm>
            <a:off x="6855480" y="1794960"/>
            <a:ext cx="2080080" cy="1491120"/>
          </a:xfrm>
          <a:prstGeom prst="rect">
            <a:avLst/>
          </a:prstGeom>
          <a:ln w="0">
            <a:noFill/>
          </a:ln>
        </p:spPr>
      </p:pic>
      <p:sp>
        <p:nvSpPr>
          <p:cNvPr id="824" name="CustomShape 11"/>
          <p:cNvSpPr/>
          <p:nvPr/>
        </p:nvSpPr>
        <p:spPr>
          <a:xfrm>
            <a:off x="6635880" y="1297440"/>
            <a:ext cx="110124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A40F6C"/>
                </a:solidFill>
                <a:latin typeface="Calibri"/>
                <a:ea typeface="DejaVu Sans"/>
              </a:rPr>
              <a:t>Example: </a:t>
            </a:r>
            <a:endParaRPr lang="en-AU" sz="1800" b="0" strike="noStrike" spc="-1">
              <a:latin typeface="Arial"/>
            </a:endParaRPr>
          </a:p>
        </p:txBody>
      </p:sp>
      <p:sp>
        <p:nvSpPr>
          <p:cNvPr id="825" name="CustomShape 12"/>
          <p:cNvSpPr/>
          <p:nvPr/>
        </p:nvSpPr>
        <p:spPr>
          <a:xfrm>
            <a:off x="7383600" y="2206080"/>
            <a:ext cx="589320" cy="3333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4344</a:t>
            </a:r>
            <a:endParaRPr lang="en-AU" sz="1600" b="0" strike="noStrike" spc="-1">
              <a:latin typeface="Arial"/>
            </a:endParaRPr>
          </a:p>
        </p:txBody>
      </p:sp>
      <p:sp>
        <p:nvSpPr>
          <p:cNvPr id="826" name="CustomShape 13"/>
          <p:cNvSpPr/>
          <p:nvPr/>
        </p:nvSpPr>
        <p:spPr>
          <a:xfrm>
            <a:off x="8141040" y="2775960"/>
            <a:ext cx="691200" cy="3333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53272</a:t>
            </a:r>
            <a:endParaRPr lang="en-AU" sz="1600" b="0" strike="noStrike" spc="-1">
              <a:latin typeface="Arial"/>
            </a:endParaRPr>
          </a:p>
        </p:txBody>
      </p:sp>
      <p:sp>
        <p:nvSpPr>
          <p:cNvPr id="827" name="CustomShape 14"/>
          <p:cNvSpPr/>
          <p:nvPr/>
        </p:nvSpPr>
        <p:spPr>
          <a:xfrm>
            <a:off x="7377840" y="2786040"/>
            <a:ext cx="600840" cy="3333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Calibri"/>
                <a:ea typeface="DejaVu Sans"/>
              </a:rPr>
              <a:t>1077</a:t>
            </a:r>
            <a:endParaRPr lang="en-AU" sz="1600" b="0" strike="noStrike" spc="-1">
              <a:latin typeface="Arial"/>
            </a:endParaRPr>
          </a:p>
        </p:txBody>
      </p:sp>
      <p:sp>
        <p:nvSpPr>
          <p:cNvPr id="828" name="CustomShape 15"/>
          <p:cNvSpPr/>
          <p:nvPr/>
        </p:nvSpPr>
        <p:spPr>
          <a:xfrm>
            <a:off x="8192160" y="2170800"/>
            <a:ext cx="589320" cy="3333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1307</a:t>
            </a:r>
            <a:endParaRPr lang="en-AU" sz="1600" b="0" strike="noStrike" spc="-1">
              <a:latin typeface="Arial"/>
            </a:endParaRPr>
          </a:p>
        </p:txBody>
      </p:sp>
      <p:pic>
        <p:nvPicPr>
          <p:cNvPr id="829" name="Picture 38"/>
          <p:cNvPicPr/>
          <p:nvPr/>
        </p:nvPicPr>
        <p:blipFill>
          <a:blip r:embed="rId3"/>
          <a:stretch/>
        </p:blipFill>
        <p:spPr>
          <a:xfrm>
            <a:off x="4207320" y="1794960"/>
            <a:ext cx="1992600" cy="1715400"/>
          </a:xfrm>
          <a:prstGeom prst="rect">
            <a:avLst/>
          </a:prstGeom>
          <a:ln w="0">
            <a:noFill/>
          </a:ln>
        </p:spPr>
      </p:pic>
      <p:sp>
        <p:nvSpPr>
          <p:cNvPr id="830" name="CustomShape 16"/>
          <p:cNvSpPr/>
          <p:nvPr/>
        </p:nvSpPr>
        <p:spPr>
          <a:xfrm>
            <a:off x="116280" y="317664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40"/>
              </a:spcBef>
              <a:tabLst>
                <a:tab pos="0" algn="l"/>
              </a:tabLst>
            </a:pPr>
            <a:r>
              <a:rPr lang="en-US" sz="1700" b="1" strike="noStrike" spc="-1">
                <a:solidFill>
                  <a:srgbClr val="A40F6C"/>
                </a:solidFill>
                <a:latin typeface="Calibri"/>
                <a:ea typeface="DejaVu Sans"/>
              </a:rPr>
              <a:t>F1-score</a:t>
            </a:r>
            <a:endParaRPr lang="en-AU" sz="1700" b="0" strike="noStrike" spc="-1">
              <a:latin typeface="Arial"/>
            </a:endParaRPr>
          </a:p>
        </p:txBody>
      </p:sp>
      <p:sp>
        <p:nvSpPr>
          <p:cNvPr id="831" name="CustomShape 17"/>
          <p:cNvSpPr/>
          <p:nvPr/>
        </p:nvSpPr>
        <p:spPr>
          <a:xfrm>
            <a:off x="142920" y="3474360"/>
            <a:ext cx="4952520" cy="70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50000"/>
              </a:lnSpc>
              <a:spcBef>
                <a:spcPts val="300"/>
              </a:spcBef>
              <a:buClr>
                <a:srgbClr val="A40F6C"/>
              </a:buClr>
              <a:buFont typeface="Arial"/>
              <a:buChar char="•"/>
            </a:pPr>
            <a:r>
              <a:rPr lang="en-US" sz="1500" b="0" strike="noStrike" spc="-1">
                <a:solidFill>
                  <a:srgbClr val="0F1137"/>
                </a:solidFill>
                <a:latin typeface="Calibri"/>
                <a:ea typeface="DejaVu Sans"/>
              </a:rPr>
              <a:t>Harmonic mean of prediction and recall</a:t>
            </a:r>
            <a:endParaRPr lang="en-AU" sz="1500" b="0" strike="noStrike" spc="-1">
              <a:latin typeface="Arial"/>
            </a:endParaRPr>
          </a:p>
          <a:p>
            <a:pPr marL="343080" indent="-342360">
              <a:lnSpc>
                <a:spcPct val="150000"/>
              </a:lnSpc>
              <a:spcBef>
                <a:spcPts val="300"/>
              </a:spcBef>
              <a:buClr>
                <a:srgbClr val="A40F6C"/>
              </a:buClr>
              <a:buFont typeface="Arial"/>
              <a:buChar char="•"/>
            </a:pPr>
            <a:r>
              <a:rPr lang="en-US" sz="1500" b="0" strike="noStrike" spc="-1">
                <a:solidFill>
                  <a:srgbClr val="0F1137"/>
                </a:solidFill>
                <a:latin typeface="Calibri"/>
                <a:ea typeface="DejaVu Sans"/>
              </a:rPr>
              <a:t>High F1 score if both precision and recall are high.</a:t>
            </a:r>
            <a:endParaRPr lang="en-AU" sz="1500" b="0" strike="noStrike" spc="-1">
              <a:latin typeface="Arial"/>
            </a:endParaRPr>
          </a:p>
        </p:txBody>
      </p:sp>
      <mc:AlternateContent xmlns:mc="http://schemas.openxmlformats.org/markup-compatibility/2006" xmlns:a14="http://schemas.microsoft.com/office/drawing/2010/main">
        <mc:Choice Requires="a14">
          <p:sp>
            <p:nvSpPr>
              <p:cNvPr id="832" name="Formula 18"/>
              <p:cNvSpPr txBox="1"/>
              <p:nvPr/>
            </p:nvSpPr>
            <p:spPr>
              <a:xfrm>
                <a:off x="-310680" y="4295160"/>
                <a:ext cx="7548480" cy="6184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𝐹</m:t>
                      </m:r>
                      <m:r>
                        <a:rPr>
                          <a:latin typeface="Cambria Math" panose="02040503050406030204" pitchFamily="18" charset="0"/>
                        </a:rPr>
                        <m:t>1=</m:t>
                      </m:r>
                      <m:f>
                        <m:fPr>
                          <m:ctrlPr>
                            <a:rPr i="1">
                              <a:latin typeface="Cambria Math" panose="02040503050406030204" pitchFamily="18" charset="0"/>
                            </a:rPr>
                          </m:ctrlPr>
                        </m:fPr>
                        <m:num>
                          <m:r>
                            <a:rPr>
                              <a:latin typeface="Cambria Math" panose="02040503050406030204" pitchFamily="18" charset="0"/>
                            </a:rPr>
                            <m:t>2</m:t>
                          </m:r>
                        </m:num>
                        <m:den>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𝑝𝑟𝑒𝑐𝑖𝑠𝑖𝑜𝑛</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𝑟𝑒𝑐𝑎𝑙𝑙</m:t>
                              </m:r>
                            </m:den>
                          </m:f>
                        </m:den>
                      </m:f>
                      <m:r>
                        <a:rPr>
                          <a:latin typeface="Cambria Math" panose="02040503050406030204" pitchFamily="18" charset="0"/>
                        </a:rPr>
                        <m:t>=2</m:t>
                      </m:r>
                      <m:r>
                        <a:rPr>
                          <a:latin typeface="Cambria Math" panose="02040503050406030204" pitchFamily="18" charset="0"/>
                        </a:rPr>
                        <m:t>𝑥</m:t>
                      </m:r>
                      <m:f>
                        <m:fPr>
                          <m:ctrlPr>
                            <a:rPr i="1">
                              <a:latin typeface="Cambria Math" panose="02040503050406030204" pitchFamily="18" charset="0"/>
                            </a:rPr>
                          </m:ctrlPr>
                        </m:fPr>
                        <m:num>
                          <m:r>
                            <a:rPr>
                              <a:latin typeface="Cambria Math" panose="02040503050406030204" pitchFamily="18" charset="0"/>
                            </a:rPr>
                            <m:t>𝑝𝑟𝑒𝑐𝑖𝑠𝑖𝑜𝑛𝑥𝑟𝑒𝑐𝑎𝑙𝑙</m:t>
                          </m:r>
                        </m:num>
                        <m:den>
                          <m:r>
                            <a:rPr>
                              <a:latin typeface="Cambria Math" panose="02040503050406030204" pitchFamily="18" charset="0"/>
                            </a:rPr>
                            <m:t>𝑝𝑟𝑒𝑐𝑖𝑠𝑖𝑜𝑛</m:t>
                          </m:r>
                          <m:r>
                            <a:rPr>
                              <a:latin typeface="Cambria Math" panose="02040503050406030204" pitchFamily="18" charset="0"/>
                            </a:rPr>
                            <m:t>+</m:t>
                          </m:r>
                          <m:r>
                            <a:rPr>
                              <a:latin typeface="Cambria Math" panose="02040503050406030204" pitchFamily="18" charset="0"/>
                            </a:rPr>
                            <m:t>𝑟𝑒𝑐𝑎𝑙𝑙</m:t>
                          </m:r>
                        </m:den>
                      </m:f>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𝑇𝑃</m:t>
                          </m:r>
                        </m:num>
                        <m:den>
                          <m:r>
                            <a:rPr>
                              <a:latin typeface="Cambria Math" panose="02040503050406030204" pitchFamily="18" charset="0"/>
                            </a:rPr>
                            <m:t>𝑇𝑃</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𝐹𝑁</m:t>
                              </m:r>
                              <m:r>
                                <a:rPr>
                                  <a:latin typeface="Cambria Math" panose="02040503050406030204" pitchFamily="18" charset="0"/>
                                </a:rPr>
                                <m:t>+</m:t>
                              </m:r>
                              <m:r>
                                <a:rPr>
                                  <a:latin typeface="Cambria Math" panose="02040503050406030204" pitchFamily="18" charset="0"/>
                                </a:rPr>
                                <m:t>𝐹𝑃</m:t>
                              </m:r>
                            </m:num>
                            <m:den>
                              <m:r>
                                <a:rPr>
                                  <a:latin typeface="Cambria Math" panose="02040503050406030204" pitchFamily="18" charset="0"/>
                                </a:rPr>
                                <m:t>2</m:t>
                              </m:r>
                            </m:den>
                          </m:f>
                        </m:den>
                      </m:f>
                    </m:oMath>
                  </m:oMathPara>
                </a14:m>
                <a:endParaRPr/>
              </a:p>
            </p:txBody>
          </p:sp>
        </mc:Choice>
        <mc:Fallback xmlns:p15="http://schemas.microsoft.com/office/powerpoint/2012/main" xmlns:p14="http://schemas.microsoft.com/office/powerpoint/2010/main" xmlns=""/>
      </mc:AlternateContent>
      <p:sp>
        <p:nvSpPr>
          <p:cNvPr id="833" name="CustomShape 19"/>
          <p:cNvSpPr/>
          <p:nvPr/>
        </p:nvSpPr>
        <p:spPr>
          <a:xfrm>
            <a:off x="6830280" y="3999600"/>
            <a:ext cx="1418040" cy="333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C00000"/>
                </a:solidFill>
                <a:latin typeface="Calibri"/>
                <a:ea typeface="DejaVu Sans"/>
              </a:rPr>
              <a:t>F1-score = 78%</a:t>
            </a:r>
            <a:endParaRPr lang="en-AU" sz="1600" b="0" strike="noStrike" spc="-1">
              <a:latin typeface="Arial"/>
            </a:endParaRPr>
          </a:p>
        </p:txBody>
      </p:sp>
      <p:sp>
        <p:nvSpPr>
          <p:cNvPr id="834" name="Line 20"/>
          <p:cNvSpPr/>
          <p:nvPr/>
        </p:nvSpPr>
        <p:spPr>
          <a:xfrm>
            <a:off x="6656040" y="1212480"/>
            <a:ext cx="0" cy="3615480"/>
          </a:xfrm>
          <a:prstGeom prst="line">
            <a:avLst/>
          </a:prstGeom>
          <a:ln>
            <a:solidFill>
              <a:schemeClr val="accent2"/>
            </a:solidFill>
            <a:round/>
          </a:ln>
        </p:spPr>
        <p:style>
          <a:lnRef idx="1">
            <a:schemeClr val="dk1"/>
          </a:lnRef>
          <a:fillRef idx="0">
            <a:schemeClr val="dk1"/>
          </a:fillRef>
          <a:effectRef idx="0">
            <a:schemeClr val="dk1"/>
          </a:effectRef>
          <a:fontRef idx="minor"/>
        </p:style>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Performance Measures (Cont.)</a:t>
            </a:r>
            <a:endParaRPr lang="en-AU" sz="2000" b="0" strike="noStrike" spc="-1">
              <a:latin typeface="Arial"/>
            </a:endParaRPr>
          </a:p>
        </p:txBody>
      </p:sp>
      <p:sp>
        <p:nvSpPr>
          <p:cNvPr id="836"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837" name="CustomShape 3"/>
          <p:cNvSpPr/>
          <p:nvPr/>
        </p:nvSpPr>
        <p:spPr>
          <a:xfrm>
            <a:off x="87840" y="2269800"/>
            <a:ext cx="4464000" cy="136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Increasing precision reduces the recall and vise versa.</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Ways to select a good precision/recall tradeoff</a:t>
            </a:r>
            <a:endParaRPr lang="en-AU" sz="1600" b="0" strike="noStrike" spc="-1">
              <a:latin typeface="Arial"/>
            </a:endParaRPr>
          </a:p>
          <a:p>
            <a:pPr>
              <a:lnSpc>
                <a:spcPct val="150000"/>
              </a:lnSpc>
              <a:spcBef>
                <a:spcPts val="320"/>
              </a:spcBef>
            </a:pPr>
            <a:endParaRPr lang="en-AU" sz="1600" b="0" strike="noStrike" spc="-1">
              <a:latin typeface="Arial"/>
            </a:endParaRPr>
          </a:p>
          <a:p>
            <a:pPr>
              <a:lnSpc>
                <a:spcPct val="150000"/>
              </a:lnSpc>
              <a:spcBef>
                <a:spcPts val="320"/>
              </a:spcBef>
            </a:pPr>
            <a:endParaRPr lang="en-AU" sz="1600" b="0" strike="noStrike" spc="-1">
              <a:latin typeface="Arial"/>
            </a:endParaRPr>
          </a:p>
        </p:txBody>
      </p:sp>
      <p:pic>
        <p:nvPicPr>
          <p:cNvPr id="838" name="Picture 6" descr="CORE-Skills-ICONS-5.png"/>
          <p:cNvPicPr/>
          <p:nvPr/>
        </p:nvPicPr>
        <p:blipFill>
          <a:blip r:embed="rId2"/>
          <a:stretch/>
        </p:blipFill>
        <p:spPr>
          <a:xfrm>
            <a:off x="236160" y="18360"/>
            <a:ext cx="873360" cy="873360"/>
          </a:xfrm>
          <a:prstGeom prst="rect">
            <a:avLst/>
          </a:prstGeom>
          <a:ln w="0">
            <a:noFill/>
          </a:ln>
        </p:spPr>
      </p:pic>
      <p:sp>
        <p:nvSpPr>
          <p:cNvPr id="839" name="CustomShape 4"/>
          <p:cNvSpPr/>
          <p:nvPr/>
        </p:nvSpPr>
        <p:spPr>
          <a:xfrm>
            <a:off x="0" y="1980720"/>
            <a:ext cx="41072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40"/>
              </a:spcBef>
              <a:tabLst>
                <a:tab pos="0" algn="l"/>
              </a:tabLst>
            </a:pPr>
            <a:r>
              <a:rPr lang="en-US" sz="1700" b="1" strike="noStrike" spc="-1">
                <a:solidFill>
                  <a:srgbClr val="A40F6C"/>
                </a:solidFill>
                <a:latin typeface="Calibri"/>
                <a:ea typeface="DejaVu Sans"/>
              </a:rPr>
              <a:t>Precision/Recall tradeoff</a:t>
            </a:r>
            <a:endParaRPr lang="en-AU" sz="1700" b="0" strike="noStrike" spc="-1">
              <a:latin typeface="Arial"/>
            </a:endParaRPr>
          </a:p>
        </p:txBody>
      </p:sp>
      <p:pic>
        <p:nvPicPr>
          <p:cNvPr id="840" name="Picture 24"/>
          <p:cNvPicPr/>
          <p:nvPr/>
        </p:nvPicPr>
        <p:blipFill>
          <a:blip r:embed="rId3"/>
          <a:stretch/>
        </p:blipFill>
        <p:spPr>
          <a:xfrm>
            <a:off x="4572000" y="1018440"/>
            <a:ext cx="4464000" cy="2198520"/>
          </a:xfrm>
          <a:prstGeom prst="rect">
            <a:avLst/>
          </a:prstGeom>
          <a:ln w="0">
            <a:noFill/>
          </a:ln>
        </p:spPr>
      </p:pic>
      <p:pic>
        <p:nvPicPr>
          <p:cNvPr id="841" name="Picture 27"/>
          <p:cNvPicPr/>
          <p:nvPr/>
        </p:nvPicPr>
        <p:blipFill>
          <a:blip r:embed="rId4"/>
          <a:stretch/>
        </p:blipFill>
        <p:spPr>
          <a:xfrm>
            <a:off x="4591440" y="3276360"/>
            <a:ext cx="4466880" cy="1649520"/>
          </a:xfrm>
          <a:prstGeom prst="rect">
            <a:avLst/>
          </a:prstGeom>
          <a:ln w="0">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Performance Measures (Cont.)</a:t>
            </a:r>
            <a:endParaRPr lang="en-AU" sz="2000" b="0" strike="noStrike" spc="-1">
              <a:latin typeface="Arial"/>
            </a:endParaRPr>
          </a:p>
        </p:txBody>
      </p:sp>
      <p:sp>
        <p:nvSpPr>
          <p:cNvPr id="843"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844" name="CustomShape 3"/>
          <p:cNvSpPr/>
          <p:nvPr/>
        </p:nvSpPr>
        <p:spPr>
          <a:xfrm>
            <a:off x="4512960" y="2241720"/>
            <a:ext cx="4771080" cy="136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Common tool used to compare classifiers.</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It plots the true positive rate x false positive rate</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Area under the curve (AUC)</a:t>
            </a:r>
            <a:endParaRPr lang="en-AU" sz="1600" b="0" strike="noStrike" spc="-1">
              <a:latin typeface="Arial"/>
            </a:endParaRPr>
          </a:p>
          <a:p>
            <a:pPr>
              <a:lnSpc>
                <a:spcPct val="150000"/>
              </a:lnSpc>
              <a:spcBef>
                <a:spcPts val="320"/>
              </a:spcBef>
            </a:pPr>
            <a:endParaRPr lang="en-AU" sz="1600" b="0" strike="noStrike" spc="-1">
              <a:latin typeface="Arial"/>
            </a:endParaRPr>
          </a:p>
          <a:p>
            <a:pPr>
              <a:lnSpc>
                <a:spcPct val="150000"/>
              </a:lnSpc>
              <a:spcBef>
                <a:spcPts val="320"/>
              </a:spcBef>
            </a:pPr>
            <a:endParaRPr lang="en-AU" sz="1600" b="0" strike="noStrike" spc="-1">
              <a:latin typeface="Arial"/>
            </a:endParaRPr>
          </a:p>
          <a:p>
            <a:pPr>
              <a:lnSpc>
                <a:spcPct val="150000"/>
              </a:lnSpc>
              <a:spcBef>
                <a:spcPts val="320"/>
              </a:spcBef>
            </a:pPr>
            <a:endParaRPr lang="en-AU" sz="1600" b="0" strike="noStrike" spc="-1">
              <a:latin typeface="Arial"/>
            </a:endParaRPr>
          </a:p>
        </p:txBody>
      </p:sp>
      <p:pic>
        <p:nvPicPr>
          <p:cNvPr id="845" name="Picture 6" descr="CORE-Skills-ICONS-5.png"/>
          <p:cNvPicPr/>
          <p:nvPr/>
        </p:nvPicPr>
        <p:blipFill>
          <a:blip r:embed="rId2"/>
          <a:stretch/>
        </p:blipFill>
        <p:spPr>
          <a:xfrm>
            <a:off x="236160" y="18360"/>
            <a:ext cx="873360" cy="873360"/>
          </a:xfrm>
          <a:prstGeom prst="rect">
            <a:avLst/>
          </a:prstGeom>
          <a:ln w="0">
            <a:noFill/>
          </a:ln>
        </p:spPr>
      </p:pic>
      <p:sp>
        <p:nvSpPr>
          <p:cNvPr id="846" name="CustomShape 4"/>
          <p:cNvSpPr/>
          <p:nvPr/>
        </p:nvSpPr>
        <p:spPr>
          <a:xfrm>
            <a:off x="4420080" y="1863000"/>
            <a:ext cx="4551840" cy="369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340"/>
              </a:spcBef>
              <a:tabLst>
                <a:tab pos="0" algn="l"/>
              </a:tabLst>
            </a:pPr>
            <a:r>
              <a:rPr lang="en-US" sz="1700" b="1" strike="noStrike" spc="-1">
                <a:solidFill>
                  <a:srgbClr val="A40F6C"/>
                </a:solidFill>
                <a:latin typeface="Calibri"/>
                <a:ea typeface="DejaVu Sans"/>
              </a:rPr>
              <a:t>The receiver operating characteristic (ROC) curve</a:t>
            </a:r>
            <a:endParaRPr lang="en-AU" sz="1700" b="0" strike="noStrike" spc="-1">
              <a:latin typeface="Arial"/>
            </a:endParaRPr>
          </a:p>
          <a:p>
            <a:pPr>
              <a:lnSpc>
                <a:spcPct val="100000"/>
              </a:lnSpc>
              <a:spcBef>
                <a:spcPts val="340"/>
              </a:spcBef>
              <a:tabLst>
                <a:tab pos="0" algn="l"/>
              </a:tabLst>
            </a:pPr>
            <a:endParaRPr lang="en-AU" sz="1700" b="0" strike="noStrike" spc="-1">
              <a:latin typeface="Arial"/>
            </a:endParaRPr>
          </a:p>
        </p:txBody>
      </p:sp>
      <p:grpSp>
        <p:nvGrpSpPr>
          <p:cNvPr id="847" name="Group 5"/>
          <p:cNvGrpSpPr/>
          <p:nvPr/>
        </p:nvGrpSpPr>
        <p:grpSpPr>
          <a:xfrm>
            <a:off x="142920" y="1183680"/>
            <a:ext cx="4049280" cy="2865960"/>
            <a:chOff x="142920" y="1183680"/>
            <a:chExt cx="4049280" cy="2865960"/>
          </a:xfrm>
        </p:grpSpPr>
        <p:pic>
          <p:nvPicPr>
            <p:cNvPr id="848" name="Picture 10"/>
            <p:cNvPicPr/>
            <p:nvPr/>
          </p:nvPicPr>
          <p:blipFill>
            <a:blip r:embed="rId3"/>
            <a:stretch/>
          </p:blipFill>
          <p:spPr>
            <a:xfrm>
              <a:off x="197280" y="1222200"/>
              <a:ext cx="3981600" cy="2793240"/>
            </a:xfrm>
            <a:prstGeom prst="rect">
              <a:avLst/>
            </a:prstGeom>
            <a:ln w="0">
              <a:noFill/>
            </a:ln>
          </p:spPr>
        </p:pic>
        <p:sp>
          <p:nvSpPr>
            <p:cNvPr id="849" name="CustomShape 6"/>
            <p:cNvSpPr/>
            <p:nvPr/>
          </p:nvSpPr>
          <p:spPr>
            <a:xfrm>
              <a:off x="1314000" y="3680640"/>
              <a:ext cx="18104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false positive rate</a:t>
              </a:r>
              <a:endParaRPr lang="en-AU" sz="1800" b="0" strike="noStrike" spc="-1">
                <a:latin typeface="Arial"/>
              </a:endParaRPr>
            </a:p>
          </p:txBody>
        </p:sp>
        <p:sp>
          <p:nvSpPr>
            <p:cNvPr id="850" name="CustomShape 7"/>
            <p:cNvSpPr/>
            <p:nvPr/>
          </p:nvSpPr>
          <p:spPr>
            <a:xfrm rot="16200000">
              <a:off x="-450360" y="2683080"/>
              <a:ext cx="176940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true positive rate</a:t>
              </a:r>
              <a:endParaRPr lang="en-AU" sz="1800" b="0" strike="noStrike" spc="-1">
                <a:latin typeface="Arial"/>
              </a:endParaRPr>
            </a:p>
          </p:txBody>
        </p:sp>
        <p:sp>
          <p:nvSpPr>
            <p:cNvPr id="851" name="CustomShape 8"/>
            <p:cNvSpPr/>
            <p:nvPr/>
          </p:nvSpPr>
          <p:spPr>
            <a:xfrm>
              <a:off x="142920" y="1183680"/>
              <a:ext cx="43560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1.0</a:t>
              </a:r>
              <a:endParaRPr lang="en-AU" sz="1600" b="0" strike="noStrike" spc="-1">
                <a:latin typeface="Arial"/>
              </a:endParaRPr>
            </a:p>
          </p:txBody>
        </p:sp>
        <p:sp>
          <p:nvSpPr>
            <p:cNvPr id="852" name="CustomShape 9"/>
            <p:cNvSpPr/>
            <p:nvPr/>
          </p:nvSpPr>
          <p:spPr>
            <a:xfrm>
              <a:off x="3756600" y="3705120"/>
              <a:ext cx="43560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1.0</a:t>
              </a:r>
              <a:endParaRPr lang="en-AU" sz="1600" b="0" strike="noStrike" spc="-1">
                <a:latin typeface="Arial"/>
              </a:endParaRPr>
            </a:p>
          </p:txBody>
        </p:sp>
        <p:sp>
          <p:nvSpPr>
            <p:cNvPr id="853" name="CustomShape 10"/>
            <p:cNvSpPr/>
            <p:nvPr/>
          </p:nvSpPr>
          <p:spPr>
            <a:xfrm>
              <a:off x="443160" y="3716640"/>
              <a:ext cx="43560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0.0</a:t>
              </a:r>
              <a:endParaRPr lang="en-AU" sz="1600" b="0" strike="noStrike" spc="-1">
                <a:latin typeface="Arial"/>
              </a:endParaRPr>
            </a:p>
          </p:txBody>
        </p:sp>
        <p:sp>
          <p:nvSpPr>
            <p:cNvPr id="854" name="CustomShape 11"/>
            <p:cNvSpPr/>
            <p:nvPr/>
          </p:nvSpPr>
          <p:spPr>
            <a:xfrm>
              <a:off x="155160" y="3579120"/>
              <a:ext cx="435600" cy="333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0.0</a:t>
              </a:r>
              <a:endParaRPr lang="en-AU" sz="1600" b="0" strike="noStrike" spc="-1">
                <a:latin typeface="Arial"/>
              </a:endParaRPr>
            </a:p>
          </p:txBody>
        </p:sp>
        <p:sp>
          <p:nvSpPr>
            <p:cNvPr id="855" name="Line 12"/>
            <p:cNvSpPr/>
            <p:nvPr/>
          </p:nvSpPr>
          <p:spPr>
            <a:xfrm>
              <a:off x="2754360" y="3286800"/>
              <a:ext cx="304920" cy="8640"/>
            </a:xfrm>
            <a:prstGeom prst="line">
              <a:avLst/>
            </a:prstGeom>
            <a:ln>
              <a:solidFill>
                <a:srgbClr val="002060"/>
              </a:solidFill>
              <a:round/>
            </a:ln>
          </p:spPr>
          <p:style>
            <a:lnRef idx="2">
              <a:schemeClr val="accent1"/>
            </a:lnRef>
            <a:fillRef idx="0">
              <a:schemeClr val="accent1"/>
            </a:fillRef>
            <a:effectRef idx="1">
              <a:schemeClr val="accent1"/>
            </a:effectRef>
            <a:fontRef idx="minor"/>
          </p:style>
        </p:sp>
        <p:sp>
          <p:nvSpPr>
            <p:cNvPr id="856" name="CustomShape 13"/>
            <p:cNvSpPr/>
            <p:nvPr/>
          </p:nvSpPr>
          <p:spPr>
            <a:xfrm>
              <a:off x="2958480" y="3150360"/>
              <a:ext cx="1150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classifier 1</a:t>
              </a:r>
              <a:endParaRPr lang="en-AU" sz="1800" b="0" strike="noStrike" spc="-1">
                <a:latin typeface="Arial"/>
              </a:endParaRPr>
            </a:p>
          </p:txBody>
        </p:sp>
        <p:sp>
          <p:nvSpPr>
            <p:cNvPr id="857" name="Line 14"/>
            <p:cNvSpPr/>
            <p:nvPr/>
          </p:nvSpPr>
          <p:spPr>
            <a:xfrm>
              <a:off x="2748600" y="3501000"/>
              <a:ext cx="304560" cy="8640"/>
            </a:xfrm>
            <a:prstGeom prst="line">
              <a:avLst/>
            </a:prstGeom>
            <a:ln>
              <a:solidFill>
                <a:schemeClr val="accent5">
                  <a:lumMod val="50000"/>
                </a:schemeClr>
              </a:solidFill>
              <a:round/>
            </a:ln>
          </p:spPr>
          <p:style>
            <a:lnRef idx="2">
              <a:schemeClr val="accent1"/>
            </a:lnRef>
            <a:fillRef idx="0">
              <a:schemeClr val="accent1"/>
            </a:fillRef>
            <a:effectRef idx="1">
              <a:schemeClr val="accent1"/>
            </a:effectRef>
            <a:fontRef idx="minor"/>
          </p:style>
        </p:sp>
        <p:sp>
          <p:nvSpPr>
            <p:cNvPr id="858" name="CustomShape 15"/>
            <p:cNvSpPr/>
            <p:nvPr/>
          </p:nvSpPr>
          <p:spPr>
            <a:xfrm>
              <a:off x="2952360" y="3364560"/>
              <a:ext cx="11505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ea typeface="DejaVu Sans"/>
                </a:rPr>
                <a:t>classifier 2</a:t>
              </a:r>
              <a:endParaRPr lang="en-AU" sz="1800" b="0" strike="noStrike" spc="-1">
                <a:latin typeface="Arial"/>
              </a:endParaRPr>
            </a:p>
          </p:txBody>
        </p:sp>
      </p:grpSp>
      <p:sp>
        <p:nvSpPr>
          <p:cNvPr id="859" name="CustomShape 16"/>
          <p:cNvSpPr/>
          <p:nvPr/>
        </p:nvSpPr>
        <p:spPr>
          <a:xfrm>
            <a:off x="105840" y="4039560"/>
            <a:ext cx="4771080" cy="855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281"/>
              </a:spcBef>
              <a:tabLst>
                <a:tab pos="0" algn="l"/>
              </a:tabLst>
            </a:pPr>
            <a:r>
              <a:rPr lang="en-US" sz="1400" b="0" strike="noStrike" spc="-1">
                <a:solidFill>
                  <a:srgbClr val="0F1137"/>
                </a:solidFill>
                <a:latin typeface="Calibri"/>
                <a:ea typeface="DejaVu Sans"/>
              </a:rPr>
              <a:t>AUC classifier 1 = 0.96</a:t>
            </a:r>
            <a:endParaRPr lang="en-AU" sz="1400" b="0" strike="noStrike" spc="-1">
              <a:latin typeface="Arial"/>
            </a:endParaRPr>
          </a:p>
          <a:p>
            <a:pPr>
              <a:lnSpc>
                <a:spcPct val="100000"/>
              </a:lnSpc>
              <a:spcBef>
                <a:spcPts val="281"/>
              </a:spcBef>
              <a:tabLst>
                <a:tab pos="0" algn="l"/>
              </a:tabLst>
            </a:pPr>
            <a:r>
              <a:rPr lang="en-US" sz="1400" b="0" strike="noStrike" spc="-1">
                <a:solidFill>
                  <a:srgbClr val="0F1137"/>
                </a:solidFill>
                <a:latin typeface="Calibri"/>
                <a:ea typeface="DejaVu Sans"/>
              </a:rPr>
              <a:t>AUC classifier 2 = 0.99</a:t>
            </a:r>
            <a:endParaRPr lang="en-AU" sz="1400" b="0" strike="noStrike" spc="-1">
              <a:latin typeface="Arial"/>
            </a:endParaRPr>
          </a:p>
          <a:p>
            <a:pPr>
              <a:lnSpc>
                <a:spcPct val="100000"/>
              </a:lnSpc>
              <a:spcBef>
                <a:spcPts val="281"/>
              </a:spcBef>
              <a:tabLst>
                <a:tab pos="0" algn="l"/>
              </a:tabLst>
            </a:pPr>
            <a:r>
              <a:rPr lang="en-US" sz="1400" b="0" strike="noStrike" spc="-1">
                <a:solidFill>
                  <a:srgbClr val="0F1137"/>
                </a:solidFill>
                <a:latin typeface="Calibri"/>
                <a:ea typeface="DejaVu Sans"/>
              </a:rPr>
              <a:t>AUC Random Classifier = 0.5</a:t>
            </a:r>
            <a:endParaRPr lang="en-AU" sz="1400" b="0" strike="noStrike" spc="-1">
              <a:latin typeface="Arial"/>
            </a:endParaRPr>
          </a:p>
          <a:p>
            <a:pPr>
              <a:lnSpc>
                <a:spcPct val="150000"/>
              </a:lnSpc>
              <a:spcBef>
                <a:spcPts val="320"/>
              </a:spcBef>
              <a:tabLst>
                <a:tab pos="0" algn="l"/>
              </a:tabLst>
            </a:pPr>
            <a:endParaRPr lang="en-AU" sz="1400" b="0" strike="noStrike" spc="-1">
              <a:latin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ustomShape 1"/>
          <p:cNvSpPr/>
          <p:nvPr/>
        </p:nvSpPr>
        <p:spPr>
          <a:xfrm>
            <a:off x="1060920" y="1741320"/>
            <a:ext cx="8082360" cy="2125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961"/>
              </a:spcBef>
              <a:tabLst>
                <a:tab pos="0" algn="l"/>
              </a:tabLst>
            </a:pPr>
            <a:r>
              <a:rPr lang="en-US" sz="4800" b="1" strike="noStrike" spc="-1">
                <a:solidFill>
                  <a:srgbClr val="FFFFFF"/>
                </a:solidFill>
                <a:latin typeface="Calibri"/>
              </a:rPr>
              <a:t>Day 8 More about ML: Regularization, toolboxes and further readings</a:t>
            </a:r>
            <a:endParaRPr lang="en-AU" sz="4800" b="0" strike="noStrike" spc="-1">
              <a:latin typeface="Arial"/>
            </a:endParaRPr>
          </a:p>
          <a:p>
            <a:pPr>
              <a:lnSpc>
                <a:spcPct val="100000"/>
              </a:lnSpc>
              <a:spcBef>
                <a:spcPts val="961"/>
              </a:spcBef>
              <a:tabLst>
                <a:tab pos="0" algn="l"/>
              </a:tabLst>
            </a:pPr>
            <a:endParaRPr lang="en-AU" sz="4800" b="0" strike="noStrike" spc="-1">
              <a:latin typeface="Arial"/>
            </a:endParaRPr>
          </a:p>
          <a:p>
            <a:pPr>
              <a:lnSpc>
                <a:spcPct val="100000"/>
              </a:lnSpc>
              <a:spcBef>
                <a:spcPts val="961"/>
              </a:spcBef>
              <a:tabLst>
                <a:tab pos="0" algn="l"/>
              </a:tabLst>
            </a:pPr>
            <a:endParaRPr lang="en-AU" sz="4800" b="0" strike="noStrike" spc="-1">
              <a:latin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Directions for overfit/underfit</a:t>
            </a:r>
            <a:endParaRPr lang="en-AU" sz="2000" b="0" strike="noStrike" spc="-1">
              <a:latin typeface="Arial"/>
            </a:endParaRPr>
          </a:p>
        </p:txBody>
      </p:sp>
      <p:sp>
        <p:nvSpPr>
          <p:cNvPr id="862"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863" name="Picture 15" descr="CORE-Skills-ICONS-5.png"/>
          <p:cNvPicPr/>
          <p:nvPr/>
        </p:nvPicPr>
        <p:blipFill>
          <a:blip r:embed="rId2"/>
          <a:stretch/>
        </p:blipFill>
        <p:spPr>
          <a:xfrm>
            <a:off x="228600" y="0"/>
            <a:ext cx="873360" cy="873360"/>
          </a:xfrm>
          <a:prstGeom prst="rect">
            <a:avLst/>
          </a:prstGeom>
          <a:ln w="0">
            <a:noFill/>
          </a:ln>
        </p:spPr>
      </p:pic>
      <p:sp>
        <p:nvSpPr>
          <p:cNvPr id="864" name="CustomShape 3"/>
          <p:cNvSpPr/>
          <p:nvPr/>
        </p:nvSpPr>
        <p:spPr>
          <a:xfrm>
            <a:off x="167400" y="2571840"/>
            <a:ext cx="4403880" cy="301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340"/>
              </a:spcBef>
              <a:buClr>
                <a:srgbClr val="A40F6C"/>
              </a:buClr>
              <a:buFont typeface="Arial"/>
              <a:buChar char="•"/>
            </a:pPr>
            <a:r>
              <a:rPr lang="en-US" sz="1700" b="1" strike="noStrike" spc="-1">
                <a:solidFill>
                  <a:srgbClr val="A40F6C"/>
                </a:solidFill>
                <a:latin typeface="Calibri"/>
                <a:ea typeface="DejaVu Sans"/>
              </a:rPr>
              <a:t>High variance: </a:t>
            </a:r>
            <a:r>
              <a:rPr lang="en-US" sz="1700" b="0" strike="noStrike" spc="-1">
                <a:solidFill>
                  <a:srgbClr val="0F1137"/>
                </a:solidFill>
                <a:latin typeface="Calibri"/>
                <a:ea typeface="DejaVu Sans"/>
              </a:rPr>
              <a:t>performance on the dev set.</a:t>
            </a:r>
            <a:endParaRPr lang="en-AU" sz="1700" b="0" strike="noStrike" spc="-1">
              <a:latin typeface="Arial"/>
            </a:endParaRPr>
          </a:p>
          <a:p>
            <a:pPr marL="743040" lvl="1" indent="-285120" algn="just">
              <a:lnSpc>
                <a:spcPct val="100000"/>
              </a:lnSpc>
              <a:spcBef>
                <a:spcPts val="340"/>
              </a:spcBef>
              <a:buClr>
                <a:srgbClr val="A40F6C"/>
              </a:buClr>
              <a:buFont typeface="Wingdings" charset="2"/>
              <a:buChar char=""/>
            </a:pPr>
            <a:r>
              <a:rPr lang="en-US" sz="1700" b="0" strike="noStrike" spc="-1">
                <a:solidFill>
                  <a:srgbClr val="000000"/>
                </a:solidFill>
                <a:latin typeface="Calibri"/>
                <a:ea typeface="DejaVu Sans"/>
              </a:rPr>
              <a:t>Get more training data.</a:t>
            </a:r>
            <a:endParaRPr lang="en-AU" sz="1700" b="0" strike="noStrike" spc="-1">
              <a:latin typeface="Arial"/>
            </a:endParaRPr>
          </a:p>
          <a:p>
            <a:pPr marL="743040" lvl="1" indent="-285120" algn="just">
              <a:lnSpc>
                <a:spcPct val="100000"/>
              </a:lnSpc>
              <a:spcBef>
                <a:spcPts val="340"/>
              </a:spcBef>
              <a:buClr>
                <a:srgbClr val="A40F6C"/>
              </a:buClr>
              <a:buFont typeface="Wingdings" charset="2"/>
              <a:buChar char=""/>
            </a:pPr>
            <a:r>
              <a:rPr lang="en-US" sz="1700" b="0" strike="noStrike" spc="-1">
                <a:solidFill>
                  <a:srgbClr val="000000"/>
                </a:solidFill>
                <a:latin typeface="Calibri"/>
                <a:ea typeface="DejaVu Sans"/>
              </a:rPr>
              <a:t>Try smaller set of features.</a:t>
            </a:r>
            <a:endParaRPr lang="en-AU" sz="1700" b="0" strike="noStrike" spc="-1">
              <a:latin typeface="Arial"/>
            </a:endParaRPr>
          </a:p>
          <a:p>
            <a:pPr marL="743040" lvl="1" indent="-285120" algn="just">
              <a:lnSpc>
                <a:spcPct val="100000"/>
              </a:lnSpc>
              <a:spcBef>
                <a:spcPts val="340"/>
              </a:spcBef>
              <a:buClr>
                <a:srgbClr val="A40F6C"/>
              </a:buClr>
              <a:buFont typeface="Wingdings" charset="2"/>
              <a:buChar char=""/>
            </a:pPr>
            <a:r>
              <a:rPr lang="en-US" sz="1700" b="0" strike="noStrike" spc="-1">
                <a:solidFill>
                  <a:srgbClr val="000000"/>
                </a:solidFill>
                <a:latin typeface="Calibri"/>
                <a:ea typeface="DejaVu Sans"/>
              </a:rPr>
              <a:t>Try to decrease the complexity of the model.</a:t>
            </a:r>
            <a:endParaRPr lang="en-AU" sz="1700" b="0" strike="noStrike" spc="-1">
              <a:latin typeface="Arial"/>
            </a:endParaRPr>
          </a:p>
          <a:p>
            <a:pPr marL="743040" lvl="1" indent="-285120" algn="just">
              <a:lnSpc>
                <a:spcPct val="100000"/>
              </a:lnSpc>
              <a:spcBef>
                <a:spcPts val="340"/>
              </a:spcBef>
              <a:buClr>
                <a:srgbClr val="A40F6C"/>
              </a:buClr>
              <a:buFont typeface="Wingdings" charset="2"/>
              <a:buChar char=""/>
            </a:pPr>
            <a:r>
              <a:rPr lang="en-US" sz="1700" b="0" strike="noStrike" spc="-1">
                <a:solidFill>
                  <a:srgbClr val="000000"/>
                </a:solidFill>
                <a:latin typeface="Calibri"/>
                <a:ea typeface="DejaVu Sans"/>
              </a:rPr>
              <a:t>K-fold cross validation.</a:t>
            </a:r>
            <a:endParaRPr lang="en-AU" sz="1700" b="0" strike="noStrike" spc="-1">
              <a:latin typeface="Arial"/>
            </a:endParaRPr>
          </a:p>
          <a:p>
            <a:pPr marL="743040" lvl="1" indent="-285120" algn="just">
              <a:lnSpc>
                <a:spcPct val="100000"/>
              </a:lnSpc>
              <a:spcBef>
                <a:spcPts val="340"/>
              </a:spcBef>
              <a:buClr>
                <a:srgbClr val="A40F6C"/>
              </a:buClr>
              <a:buFont typeface="Wingdings" charset="2"/>
              <a:buChar char=""/>
            </a:pPr>
            <a:r>
              <a:rPr lang="en-US" sz="1700" b="0" strike="noStrike" spc="-1">
                <a:solidFill>
                  <a:srgbClr val="000000"/>
                </a:solidFill>
                <a:latin typeface="Calibri"/>
                <a:ea typeface="DejaVu Sans"/>
              </a:rPr>
              <a:t>Try regularization. </a:t>
            </a:r>
            <a:endParaRPr lang="en-AU" sz="1700" b="0" strike="noStrike" spc="-1">
              <a:latin typeface="Arial"/>
            </a:endParaRPr>
          </a:p>
          <a:p>
            <a:pPr algn="just">
              <a:lnSpc>
                <a:spcPct val="100000"/>
              </a:lnSpc>
              <a:spcBef>
                <a:spcPts val="340"/>
              </a:spcBef>
            </a:pPr>
            <a:endParaRPr lang="en-AU" sz="1700" b="0" strike="noStrike" spc="-1">
              <a:latin typeface="Arial"/>
            </a:endParaRPr>
          </a:p>
        </p:txBody>
      </p:sp>
      <p:sp>
        <p:nvSpPr>
          <p:cNvPr id="865" name="CustomShape 4"/>
          <p:cNvSpPr/>
          <p:nvPr/>
        </p:nvSpPr>
        <p:spPr>
          <a:xfrm>
            <a:off x="167400" y="1271880"/>
            <a:ext cx="4403880" cy="4003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340"/>
              </a:spcBef>
              <a:buClr>
                <a:srgbClr val="A40F6C"/>
              </a:buClr>
              <a:buFont typeface="Arial"/>
              <a:buChar char="•"/>
            </a:pPr>
            <a:r>
              <a:rPr lang="en-US" sz="1700" b="1" strike="noStrike" spc="-1">
                <a:solidFill>
                  <a:srgbClr val="A40F6C"/>
                </a:solidFill>
                <a:latin typeface="Calibri"/>
                <a:ea typeface="DejaVu Sans"/>
              </a:rPr>
              <a:t>High bias: </a:t>
            </a:r>
            <a:r>
              <a:rPr lang="en-US" sz="1700" b="0" strike="noStrike" spc="-1">
                <a:solidFill>
                  <a:srgbClr val="0F1137"/>
                </a:solidFill>
                <a:latin typeface="Calibri"/>
                <a:ea typeface="DejaVu Sans"/>
              </a:rPr>
              <a:t>performance on the training set.</a:t>
            </a:r>
            <a:endParaRPr lang="en-AU" sz="1700" b="0" strike="noStrike" spc="-1">
              <a:latin typeface="Arial"/>
            </a:endParaRPr>
          </a:p>
          <a:p>
            <a:pPr marL="743040" lvl="1" indent="-285120" algn="just">
              <a:lnSpc>
                <a:spcPct val="100000"/>
              </a:lnSpc>
              <a:spcBef>
                <a:spcPts val="320"/>
              </a:spcBef>
              <a:buClr>
                <a:srgbClr val="A40F6C"/>
              </a:buClr>
              <a:buFont typeface="Wingdings" charset="2"/>
              <a:buChar char=""/>
            </a:pPr>
            <a:r>
              <a:rPr lang="en-US" sz="1600" b="0" strike="noStrike" spc="-1">
                <a:solidFill>
                  <a:srgbClr val="000000"/>
                </a:solidFill>
                <a:latin typeface="Calibri"/>
                <a:ea typeface="DejaVu Sans"/>
              </a:rPr>
              <a:t>Try a larger (or new!) set of features.</a:t>
            </a:r>
            <a:endParaRPr lang="en-AU" sz="1600" b="0" strike="noStrike" spc="-1">
              <a:latin typeface="Arial"/>
            </a:endParaRPr>
          </a:p>
          <a:p>
            <a:pPr marL="743040" lvl="1" indent="-285120" algn="just">
              <a:lnSpc>
                <a:spcPct val="100000"/>
              </a:lnSpc>
              <a:spcBef>
                <a:spcPts val="320"/>
              </a:spcBef>
              <a:buClr>
                <a:srgbClr val="A40F6C"/>
              </a:buClr>
              <a:buFont typeface="Wingdings" charset="2"/>
              <a:buChar char=""/>
            </a:pPr>
            <a:r>
              <a:rPr lang="en-US" sz="1600" b="0" strike="noStrike" spc="-1">
                <a:solidFill>
                  <a:srgbClr val="000000"/>
                </a:solidFill>
                <a:latin typeface="Calibri"/>
                <a:ea typeface="DejaVu Sans"/>
              </a:rPr>
              <a:t>Try high variance ML models (K-NN, SVM, RF, NN).</a:t>
            </a:r>
            <a:endParaRPr lang="en-AU" sz="1600" b="0" strike="noStrike" spc="-1">
              <a:latin typeface="Arial"/>
            </a:endParaRPr>
          </a:p>
          <a:p>
            <a:pPr algn="just">
              <a:lnSpc>
                <a:spcPct val="100000"/>
              </a:lnSpc>
              <a:spcBef>
                <a:spcPts val="340"/>
              </a:spcBef>
            </a:pPr>
            <a:endParaRPr lang="en-AU" sz="1600" b="0" strike="noStrike" spc="-1">
              <a:latin typeface="Arial"/>
            </a:endParaRPr>
          </a:p>
        </p:txBody>
      </p:sp>
      <p:pic>
        <p:nvPicPr>
          <p:cNvPr id="866" name="Picture 7"/>
          <p:cNvPicPr/>
          <p:nvPr/>
        </p:nvPicPr>
        <p:blipFill>
          <a:blip r:embed="rId3"/>
          <a:stretch/>
        </p:blipFill>
        <p:spPr>
          <a:xfrm>
            <a:off x="4638240" y="1696320"/>
            <a:ext cx="4278600" cy="2174400"/>
          </a:xfrm>
          <a:prstGeom prst="rect">
            <a:avLst/>
          </a:prstGeom>
          <a:ln w="0">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Regularization</a:t>
            </a:r>
            <a:endParaRPr lang="en-AU" sz="2000" b="0" strike="noStrike" spc="-1">
              <a:latin typeface="Arial"/>
            </a:endParaRPr>
          </a:p>
        </p:txBody>
      </p:sp>
      <p:sp>
        <p:nvSpPr>
          <p:cNvPr id="868"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869" name="Picture 15" descr="CORE-Skills-ICONS-5.png"/>
          <p:cNvPicPr/>
          <p:nvPr/>
        </p:nvPicPr>
        <p:blipFill>
          <a:blip r:embed="rId2"/>
          <a:stretch/>
        </p:blipFill>
        <p:spPr>
          <a:xfrm>
            <a:off x="228600" y="0"/>
            <a:ext cx="873360" cy="873360"/>
          </a:xfrm>
          <a:prstGeom prst="rect">
            <a:avLst/>
          </a:prstGeom>
          <a:ln w="0">
            <a:noFill/>
          </a:ln>
        </p:spPr>
      </p:pic>
      <p:sp>
        <p:nvSpPr>
          <p:cNvPr id="870" name="CustomShape 3"/>
          <p:cNvSpPr/>
          <p:nvPr/>
        </p:nvSpPr>
        <p:spPr>
          <a:xfrm>
            <a:off x="167400" y="1258560"/>
            <a:ext cx="8808120" cy="4003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100000"/>
              </a:lnSpc>
              <a:spcBef>
                <a:spcPts val="360"/>
              </a:spcBef>
              <a:tabLst>
                <a:tab pos="0" algn="l"/>
              </a:tabLst>
            </a:pPr>
            <a:r>
              <a:rPr lang="en-US" sz="1800" b="0" strike="noStrike" spc="-1">
                <a:solidFill>
                  <a:srgbClr val="0F1137"/>
                </a:solidFill>
                <a:latin typeface="Calibri"/>
                <a:ea typeface="DejaVu Sans"/>
              </a:rPr>
              <a:t>Penalize the parameters of the model (degrees of freedom) in order to produce a simpler model.</a:t>
            </a:r>
            <a:endParaRPr lang="en-AU" sz="1800" b="0" strike="noStrike" spc="-1">
              <a:latin typeface="Arial"/>
            </a:endParaRPr>
          </a:p>
          <a:p>
            <a:pPr marL="343080" indent="-342360" algn="just">
              <a:lnSpc>
                <a:spcPct val="100000"/>
              </a:lnSpc>
              <a:spcBef>
                <a:spcPts val="320"/>
              </a:spcBef>
              <a:buClr>
                <a:srgbClr val="A40F6C"/>
              </a:buClr>
              <a:buFont typeface="Arial"/>
              <a:buChar char="•"/>
              <a:tabLst>
                <a:tab pos="0" algn="l"/>
              </a:tabLst>
            </a:pPr>
            <a:r>
              <a:rPr lang="en-US" sz="1600" b="0" strike="noStrike" spc="-1">
                <a:solidFill>
                  <a:srgbClr val="0F1137"/>
                </a:solidFill>
                <a:latin typeface="Calibri"/>
                <a:ea typeface="DejaVu Sans"/>
              </a:rPr>
              <a:t>Tradeoff between increasing the bias and decreasing the variance.</a:t>
            </a:r>
            <a:endParaRPr lang="en-AU" sz="1600" b="0" strike="noStrike" spc="-1">
              <a:latin typeface="Arial"/>
            </a:endParaRPr>
          </a:p>
          <a:p>
            <a:pPr algn="just">
              <a:lnSpc>
                <a:spcPct val="100000"/>
              </a:lnSpc>
              <a:spcBef>
                <a:spcPts val="360"/>
              </a:spcBef>
              <a:tabLst>
                <a:tab pos="0" algn="l"/>
              </a:tabLst>
            </a:pPr>
            <a:r>
              <a:rPr lang="en-US" sz="1800" b="1" strike="noStrike" spc="-1">
                <a:solidFill>
                  <a:srgbClr val="A40F6C"/>
                </a:solidFill>
                <a:latin typeface="Calibri"/>
                <a:ea typeface="DejaVu Sans"/>
              </a:rPr>
              <a:t>Linear regression model prediction</a:t>
            </a: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a:p>
            <a:pPr algn="just">
              <a:lnSpc>
                <a:spcPct val="100000"/>
              </a:lnSpc>
              <a:spcBef>
                <a:spcPts val="360"/>
              </a:spcBef>
              <a:tabLst>
                <a:tab pos="0" algn="l"/>
              </a:tabLst>
            </a:pPr>
            <a:r>
              <a:rPr lang="en-US" sz="1800" b="1" strike="noStrike" spc="-1">
                <a:solidFill>
                  <a:srgbClr val="A40F6C"/>
                </a:solidFill>
                <a:latin typeface="Calibri"/>
                <a:ea typeface="DejaVu Sans"/>
              </a:rPr>
              <a:t>MSE cost function for a Linear regression model</a:t>
            </a: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p:txBody>
      </p:sp>
      <mc:AlternateContent xmlns:mc="http://schemas.openxmlformats.org/markup-compatibility/2006" xmlns:a14="http://schemas.microsoft.com/office/drawing/2010/main">
        <mc:Choice Requires="a14">
          <p:sp>
            <p:nvSpPr>
              <p:cNvPr id="871" name="Formula 4"/>
              <p:cNvSpPr txBox="1"/>
              <p:nvPr/>
            </p:nvSpPr>
            <p:spPr>
              <a:xfrm>
                <a:off x="546120" y="2571840"/>
                <a:ext cx="3138840" cy="26460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𝑝</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𝑛</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𝑛</m:t>
                          </m:r>
                        </m:sub>
                      </m:sSub>
                    </m:oMath>
                  </m:oMathPara>
                </a14:m>
                <a:endParaRPr/>
              </a:p>
            </p:txBody>
          </p:sp>
        </mc:Choice>
        <mc:Fallback xmlns:p15="http://schemas.microsoft.com/office/powerpoint/2012/main" xmlns:p14="http://schemas.microsoft.com/office/powerpoint/2010/main" xmlns=""/>
      </mc:AlternateContent>
      <p:sp>
        <p:nvSpPr>
          <p:cNvPr id="872" name="CustomShape 5"/>
          <p:cNvSpPr/>
          <p:nvPr/>
        </p:nvSpPr>
        <p:spPr>
          <a:xfrm>
            <a:off x="5427000" y="2571840"/>
            <a:ext cx="46440" cy="243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spAutoFit/>
          </a:bodyPr>
          <a:lstStyle/>
          <a:p>
            <a:pPr>
              <a:lnSpc>
                <a:spcPct val="100000"/>
              </a:lnSpc>
            </a:pPr>
            <a:r>
              <a:rPr lang="pt-BR" sz="1600" b="1" strike="noStrike" spc="-1">
                <a:solidFill>
                  <a:srgbClr val="000000"/>
                </a:solidFill>
                <a:latin typeface="Calibri"/>
                <a:ea typeface="DejaVu Sans"/>
              </a:rPr>
              <a:t> </a:t>
            </a:r>
            <a:endParaRPr lang="en-AU" sz="1600" b="0" strike="noStrike" spc="-1">
              <a:latin typeface="Arial"/>
            </a:endParaRPr>
          </a:p>
        </p:txBody>
      </p:sp>
      <p:sp>
        <p:nvSpPr>
          <p:cNvPr id="873" name="CustomShape 6"/>
          <p:cNvSpPr/>
          <p:nvPr/>
        </p:nvSpPr>
        <p:spPr>
          <a:xfrm>
            <a:off x="3812040" y="2704320"/>
            <a:ext cx="639360" cy="360"/>
          </a:xfrm>
          <a:custGeom>
            <a:avLst/>
            <a:gdLst/>
            <a:ahLst/>
            <a:cxnLst/>
            <a:rect l="l" t="t" r="r" b="b"/>
            <a:pathLst>
              <a:path w="21600" h="21600">
                <a:moveTo>
                  <a:pt x="0" y="0"/>
                </a:moveTo>
                <a:lnTo>
                  <a:pt x="21600" y="21600"/>
                </a:lnTo>
              </a:path>
            </a:pathLst>
          </a:custGeom>
          <a:noFill/>
          <a:ln>
            <a:solidFill>
              <a:srgbClr val="EC1C24"/>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mc:AlternateContent xmlns:mc="http://schemas.openxmlformats.org/markup-compatibility/2006" xmlns:a14="http://schemas.microsoft.com/office/drawing/2010/main">
        <mc:Choice Requires="a14">
          <p:sp>
            <p:nvSpPr>
              <p:cNvPr id="874" name="Formula 7"/>
              <p:cNvSpPr txBox="1"/>
              <p:nvPr/>
            </p:nvSpPr>
            <p:spPr>
              <a:xfrm>
                <a:off x="546120" y="2991240"/>
                <a:ext cx="2396160" cy="24552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𝑛𝑖𝑠𝑡h𝑒𝑛𝑢𝑚𝑏𝑒𝑟𝑜𝑓𝑓𝑒𝑎𝑡𝑢𝑟𝑒𝑠</m:t>
                      </m:r>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875" name="Formula 8"/>
              <p:cNvSpPr txBox="1"/>
              <p:nvPr/>
            </p:nvSpPr>
            <p:spPr>
              <a:xfrm>
                <a:off x="534240" y="3237480"/>
                <a:ext cx="4032360" cy="2818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𝑗</m:t>
                          </m:r>
                        </m:sub>
                      </m:sSub>
                      <m:r>
                        <a:rPr>
                          <a:latin typeface="Cambria Math" panose="02040503050406030204" pitchFamily="18" charset="0"/>
                        </a:rPr>
                        <m:t>𝑖𝑠𝑡h𝑒</m:t>
                      </m:r>
                      <m:sSup>
                        <m:sSupPr>
                          <m:ctrlPr>
                            <a:rPr i="1">
                              <a:latin typeface="Cambria Math" panose="02040503050406030204" pitchFamily="18" charset="0"/>
                            </a:rPr>
                          </m:ctrlPr>
                        </m:sSupPr>
                        <m:e>
                          <m:r>
                            <a:rPr>
                              <a:latin typeface="Cambria Math" panose="02040503050406030204" pitchFamily="18" charset="0"/>
                            </a:rPr>
                            <m:t>𝑗</m:t>
                          </m:r>
                        </m:e>
                        <m:sup>
                          <m:r>
                            <a:rPr>
                              <a:latin typeface="Cambria Math" panose="02040503050406030204" pitchFamily="18" charset="0"/>
                            </a:rPr>
                            <m:t>𝑡h</m:t>
                          </m:r>
                        </m:sup>
                      </m:sSup>
                      <m:r>
                        <a:rPr>
                          <a:latin typeface="Cambria Math" panose="02040503050406030204" pitchFamily="18" charset="0"/>
                        </a:rPr>
                        <m:t>𝑚𝑜𝑑𝑒𝑙𝑝𝑎𝑟𝑎𝑚𝑒𝑡𝑒𝑟</m:t>
                      </m:r>
                      <m:d>
                        <m:dPr>
                          <m:ctrlPr>
                            <a:rPr i="1">
                              <a:latin typeface="Cambria Math" panose="02040503050406030204" pitchFamily="18" charset="0"/>
                            </a:rPr>
                          </m:ctrlPr>
                        </m:dPr>
                        <m:e>
                          <m:r>
                            <a:rPr>
                              <a:latin typeface="Cambria Math" panose="02040503050406030204" pitchFamily="18" charset="0"/>
                            </a:rPr>
                            <m:t>𝑓𝑒𝑎𝑡𝑢𝑟𝑒𝑤𝑒𝑖𝑔h𝑡</m:t>
                          </m:r>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876" name="Formula 9"/>
              <p:cNvSpPr txBox="1"/>
              <p:nvPr/>
            </p:nvSpPr>
            <p:spPr>
              <a:xfrm>
                <a:off x="534240" y="4125240"/>
                <a:ext cx="3381120" cy="6714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𝑀𝑆𝐸</m:t>
                      </m:r>
                      <m:d>
                        <m:dPr>
                          <m:ctrlPr>
                            <a:rPr i="1">
                              <a:latin typeface="Cambria Math" panose="02040503050406030204" pitchFamily="18" charset="0"/>
                            </a:rPr>
                          </m:ctrlPr>
                        </m:dPr>
                        <m:e>
                          <m:r>
                            <a:rPr>
                              <a:latin typeface="Cambria Math" panose="02040503050406030204" pitchFamily="18" charset="0"/>
                            </a:rPr>
                            <m:t>𝐗</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h</m:t>
                              </m:r>
                            </m:e>
                            <m:sub>
                              <m:d>
                                <m:dPr>
                                  <m:ctrlPr>
                                    <a:rPr i="1">
                                      <a:latin typeface="Cambria Math" panose="02040503050406030204" pitchFamily="18" charset="0"/>
                                    </a:rPr>
                                  </m:ctrlPr>
                                </m:dPr>
                                <m:e>
                                  <m:r>
                                    <a:rPr>
                                      <a:latin typeface="Cambria Math" panose="02040503050406030204" pitchFamily="18" charset="0"/>
                                    </a:rPr>
                                    <m:t>𝜃</m:t>
                                  </m:r>
                                </m:e>
                              </m:d>
                            </m:sub>
                          </m:sSub>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𝑚</m:t>
                          </m:r>
                        </m:den>
                      </m:f>
                      <m:nary>
                        <m:naryPr>
                          <m:chr m:val="∑"/>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𝑚</m:t>
                          </m:r>
                        </m:sup>
                        <m:e>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h</m:t>
                                  </m:r>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𝐱</m:t>
                                          </m:r>
                                        </m:e>
                                        <m:sup>
                                          <m:d>
                                            <m:dPr>
                                              <m:ctrlPr>
                                                <a:rPr i="1">
                                                  <a:latin typeface="Cambria Math" panose="02040503050406030204" pitchFamily="18" charset="0"/>
                                                </a:rPr>
                                              </m:ctrlPr>
                                            </m:dPr>
                                            <m:e>
                                              <m:r>
                                                <a:rPr>
                                                  <a:latin typeface="Cambria Math" panose="02040503050406030204" pitchFamily="18" charset="0"/>
                                                </a:rPr>
                                                <m:t>𝑖</m:t>
                                              </m:r>
                                            </m:e>
                                          </m:d>
                                        </m:sup>
                                      </m:sSup>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𝑦</m:t>
                                      </m:r>
                                    </m:e>
                                    <m:sup>
                                      <m:d>
                                        <m:dPr>
                                          <m:ctrlPr>
                                            <a:rPr i="1">
                                              <a:latin typeface="Cambria Math" panose="02040503050406030204" pitchFamily="18" charset="0"/>
                                            </a:rPr>
                                          </m:ctrlPr>
                                        </m:dPr>
                                        <m:e>
                                          <m:r>
                                            <a:rPr>
                                              <a:latin typeface="Cambria Math" panose="02040503050406030204" pitchFamily="18" charset="0"/>
                                            </a:rPr>
                                            <m:t>𝑖</m:t>
                                          </m:r>
                                        </m:e>
                                      </m:d>
                                    </m:sup>
                                  </m:sSup>
                                </m:e>
                              </m:d>
                            </m:e>
                            <m:sup>
                              <m:r>
                                <a:rPr>
                                  <a:latin typeface="Cambria Math" panose="02040503050406030204" pitchFamily="18" charset="0"/>
                                </a:rPr>
                                <m:t>2</m:t>
                              </m:r>
                            </m:sup>
                          </m:sSup>
                        </m:e>
                      </m:nary>
                    </m:oMath>
                  </m:oMathPara>
                </a14:m>
                <a:endParaRPr/>
              </a:p>
            </p:txBody>
          </p:sp>
        </mc:Choice>
        <mc:Fallback xmlns:p15="http://schemas.microsoft.com/office/powerpoint/2012/main" xmlns:p14="http://schemas.microsoft.com/office/powerpoint/2010/main" xmlns=""/>
      </mc:AlternateContent>
      <p:sp>
        <p:nvSpPr>
          <p:cNvPr id="877" name="CustomShape 10"/>
          <p:cNvSpPr/>
          <p:nvPr/>
        </p:nvSpPr>
        <p:spPr>
          <a:xfrm>
            <a:off x="5365800" y="4950720"/>
            <a:ext cx="38570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Source: Hands on Machine Learning with Scikit-Learn and TensorFlow, Cap. 3.</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87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7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872"/>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874"/>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875"/>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Regularization (Cont.)</a:t>
            </a:r>
            <a:endParaRPr lang="en-AU" sz="2000" b="0" strike="noStrike" spc="-1">
              <a:latin typeface="Arial"/>
            </a:endParaRPr>
          </a:p>
        </p:txBody>
      </p:sp>
      <p:sp>
        <p:nvSpPr>
          <p:cNvPr id="879"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880" name="Picture 15" descr="CORE-Skills-ICONS-5.png"/>
          <p:cNvPicPr/>
          <p:nvPr/>
        </p:nvPicPr>
        <p:blipFill>
          <a:blip r:embed="rId2"/>
          <a:stretch/>
        </p:blipFill>
        <p:spPr>
          <a:xfrm>
            <a:off x="228600" y="0"/>
            <a:ext cx="873360" cy="873360"/>
          </a:xfrm>
          <a:prstGeom prst="rect">
            <a:avLst/>
          </a:prstGeom>
          <a:ln w="0">
            <a:noFill/>
          </a:ln>
        </p:spPr>
      </p:pic>
      <p:sp>
        <p:nvSpPr>
          <p:cNvPr id="881" name="CustomShape 3"/>
          <p:cNvSpPr/>
          <p:nvPr/>
        </p:nvSpPr>
        <p:spPr>
          <a:xfrm>
            <a:off x="167400" y="1258560"/>
            <a:ext cx="8808120" cy="4003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just">
              <a:lnSpc>
                <a:spcPct val="100000"/>
              </a:lnSpc>
              <a:spcBef>
                <a:spcPts val="360"/>
              </a:spcBef>
              <a:tabLst>
                <a:tab pos="0" algn="l"/>
              </a:tabLst>
            </a:pPr>
            <a:r>
              <a:rPr lang="en-US" sz="1800" b="0" strike="noStrike" spc="-1">
                <a:solidFill>
                  <a:srgbClr val="0F1137"/>
                </a:solidFill>
                <a:latin typeface="Calibri"/>
                <a:ea typeface="DejaVu Sans"/>
              </a:rPr>
              <a:t>Penalize the parameters of the model (degrees of freedom) in order to produce a simpler model.</a:t>
            </a:r>
            <a:endParaRPr lang="en-AU" sz="1800" b="0" strike="noStrike" spc="-1">
              <a:latin typeface="Arial"/>
            </a:endParaRPr>
          </a:p>
          <a:p>
            <a:pPr marL="343080" indent="-342360" algn="just">
              <a:lnSpc>
                <a:spcPct val="100000"/>
              </a:lnSpc>
              <a:spcBef>
                <a:spcPts val="320"/>
              </a:spcBef>
              <a:buClr>
                <a:srgbClr val="A40F6C"/>
              </a:buClr>
              <a:buFont typeface="Arial"/>
              <a:buChar char="•"/>
              <a:tabLst>
                <a:tab pos="0" algn="l"/>
              </a:tabLst>
            </a:pPr>
            <a:r>
              <a:rPr lang="en-US" sz="1600" b="0" strike="noStrike" spc="-1">
                <a:solidFill>
                  <a:srgbClr val="0F1137"/>
                </a:solidFill>
                <a:latin typeface="Calibri"/>
                <a:ea typeface="DejaVu Sans"/>
              </a:rPr>
              <a:t>Tradeoff between increasing the bias and decreasing the variance.</a:t>
            </a:r>
            <a:endParaRPr lang="en-AU" sz="1600" b="0" strike="noStrike" spc="-1">
              <a:latin typeface="Arial"/>
            </a:endParaRPr>
          </a:p>
          <a:p>
            <a:pPr algn="just">
              <a:lnSpc>
                <a:spcPct val="100000"/>
              </a:lnSpc>
              <a:spcBef>
                <a:spcPts val="360"/>
              </a:spcBef>
              <a:tabLst>
                <a:tab pos="0" algn="l"/>
              </a:tabLst>
            </a:pPr>
            <a:r>
              <a:rPr lang="en-US" sz="1800" b="1" strike="noStrike" spc="-1">
                <a:solidFill>
                  <a:srgbClr val="A40F6C"/>
                </a:solidFill>
                <a:latin typeface="Calibri"/>
                <a:ea typeface="DejaVu Sans"/>
              </a:rPr>
              <a:t>Regularized linear models</a:t>
            </a:r>
            <a:endParaRPr lang="en-AU" sz="1800" b="0" strike="noStrike" spc="-1">
              <a:latin typeface="Arial"/>
            </a:endParaRPr>
          </a:p>
          <a:p>
            <a:pPr algn="just">
              <a:lnSpc>
                <a:spcPct val="100000"/>
              </a:lnSpc>
              <a:spcBef>
                <a:spcPts val="360"/>
              </a:spcBef>
              <a:tabLst>
                <a:tab pos="0" algn="l"/>
              </a:tabLst>
            </a:pPr>
            <a:endParaRPr lang="en-AU" sz="1800" b="0" strike="noStrike" spc="-1">
              <a:latin typeface="Arial"/>
            </a:endParaRPr>
          </a:p>
          <a:p>
            <a:pPr algn="just">
              <a:lnSpc>
                <a:spcPct val="100000"/>
              </a:lnSpc>
              <a:spcBef>
                <a:spcPts val="360"/>
              </a:spcBef>
              <a:tabLst>
                <a:tab pos="0" algn="l"/>
              </a:tabLst>
            </a:pP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a:p>
            <a:pPr algn="just">
              <a:lnSpc>
                <a:spcPct val="100000"/>
              </a:lnSpc>
              <a:spcBef>
                <a:spcPts val="320"/>
              </a:spcBef>
              <a:tabLst>
                <a:tab pos="0" algn="l"/>
              </a:tabLst>
            </a:pPr>
            <a:endParaRPr lang="en-AU" sz="1800" b="0" strike="noStrike" spc="-1">
              <a:latin typeface="Arial"/>
            </a:endParaRPr>
          </a:p>
        </p:txBody>
      </p:sp>
      <mc:AlternateContent xmlns:mc="http://schemas.openxmlformats.org/markup-compatibility/2006" xmlns:a14="http://schemas.microsoft.com/office/drawing/2010/main">
        <mc:Choice Requires="a14">
          <p:sp>
            <p:nvSpPr>
              <p:cNvPr id="882" name="Formula 4"/>
              <p:cNvSpPr txBox="1"/>
              <p:nvPr/>
            </p:nvSpPr>
            <p:spPr>
              <a:xfrm>
                <a:off x="775440" y="2707560"/>
                <a:ext cx="2431080" cy="6714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𝐽</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𝑀𝑆𝐸</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𝜆</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nary>
                        <m:naryPr>
                          <m:chr m:val="∑"/>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𝑛</m:t>
                          </m:r>
                        </m:sup>
                        <m:e>
                          <m:sSubSup>
                            <m:sSubSupPr>
                              <m:ctrlPr>
                                <a:rPr i="1">
                                  <a:latin typeface="Cambria Math" panose="02040503050406030204" pitchFamily="18" charset="0"/>
                                </a:rPr>
                              </m:ctrlPr>
                            </m:sSubSupPr>
                            <m:e>
                              <m:r>
                                <a:rPr>
                                  <a:latin typeface="Cambria Math" panose="02040503050406030204" pitchFamily="18" charset="0"/>
                                </a:rPr>
                                <m:t>𝜃</m:t>
                              </m:r>
                            </m:e>
                            <m:sub>
                              <m:r>
                                <a:rPr>
                                  <a:latin typeface="Cambria Math" panose="02040503050406030204" pitchFamily="18" charset="0"/>
                                </a:rPr>
                                <m:t>1</m:t>
                              </m:r>
                            </m:sub>
                            <m:sup>
                              <m:r>
                                <a:rPr>
                                  <a:latin typeface="Cambria Math" panose="02040503050406030204" pitchFamily="18" charset="0"/>
                                </a:rPr>
                                <m:t>2</m:t>
                              </m:r>
                            </m:sup>
                          </m:sSubSup>
                        </m:e>
                      </m:nary>
                    </m:oMath>
                  </m:oMathPara>
                </a14:m>
                <a:endParaRPr/>
              </a:p>
            </p:txBody>
          </p:sp>
        </mc:Choice>
        <mc:Fallback xmlns:p15="http://schemas.microsoft.com/office/powerpoint/2012/main" xmlns:p14="http://schemas.microsoft.com/office/powerpoint/2010/main" xmlns=""/>
      </mc:AlternateContent>
      <p:sp>
        <p:nvSpPr>
          <p:cNvPr id="883" name="CustomShape 5"/>
          <p:cNvSpPr/>
          <p:nvPr/>
        </p:nvSpPr>
        <p:spPr>
          <a:xfrm>
            <a:off x="3776760" y="2895120"/>
            <a:ext cx="594000" cy="296640"/>
          </a:xfrm>
          <a:prstGeom prst="rightArrow">
            <a:avLst>
              <a:gd name="adj1" fmla="val 50000"/>
              <a:gd name="adj2" fmla="val 50000"/>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84" name="CustomShape 6"/>
          <p:cNvSpPr/>
          <p:nvPr/>
        </p:nvSpPr>
        <p:spPr>
          <a:xfrm>
            <a:off x="5238000" y="2480760"/>
            <a:ext cx="2233440" cy="576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600" b="1" strike="noStrike" spc="-1">
                <a:solidFill>
                  <a:srgbClr val="A40F6C"/>
                </a:solidFill>
                <a:latin typeface="Calibri"/>
                <a:ea typeface="DejaVu Sans"/>
              </a:rPr>
              <a:t>Ridge Regression </a:t>
            </a:r>
            <a:endParaRPr lang="en-AU" sz="1600" b="0" strike="noStrike" spc="-1">
              <a:latin typeface="Arial"/>
            </a:endParaRPr>
          </a:p>
          <a:p>
            <a:pPr>
              <a:lnSpc>
                <a:spcPct val="100000"/>
              </a:lnSpc>
            </a:pPr>
            <a:r>
              <a:rPr lang="en-US" sz="1600" b="0" i="1" strike="noStrike" spc="-1">
                <a:solidFill>
                  <a:srgbClr val="000000"/>
                </a:solidFill>
                <a:latin typeface="Calibri"/>
                <a:ea typeface="DejaVu Sans"/>
              </a:rPr>
              <a:t>(Tikhonov regularization)</a:t>
            </a:r>
            <a:endParaRPr lang="en-AU" sz="1600" b="0" strike="noStrike" spc="-1">
              <a:latin typeface="Arial"/>
            </a:endParaRPr>
          </a:p>
        </p:txBody>
      </p:sp>
      <p:sp>
        <p:nvSpPr>
          <p:cNvPr id="885" name="CustomShape 7"/>
          <p:cNvSpPr/>
          <p:nvPr/>
        </p:nvSpPr>
        <p:spPr>
          <a:xfrm>
            <a:off x="4872960" y="3033000"/>
            <a:ext cx="3283200" cy="5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Calibri"/>
                <a:ea typeface="DejaVu Sans"/>
              </a:rPr>
              <a:t>Fit the model keeping the model weights as small as possible.</a:t>
            </a:r>
            <a:endParaRPr lang="en-AU" sz="1400" b="0" strike="noStrike" spc="-1">
              <a:latin typeface="Arial"/>
            </a:endParaRPr>
          </a:p>
        </p:txBody>
      </p:sp>
      <mc:AlternateContent xmlns:mc="http://schemas.openxmlformats.org/markup-compatibility/2006" xmlns:a14="http://schemas.microsoft.com/office/drawing/2010/main">
        <mc:Choice Requires="a14">
          <p:sp>
            <p:nvSpPr>
              <p:cNvPr id="886" name="Formula 8"/>
              <p:cNvSpPr txBox="1"/>
              <p:nvPr/>
            </p:nvSpPr>
            <p:spPr>
              <a:xfrm>
                <a:off x="775440" y="3884760"/>
                <a:ext cx="2332800" cy="6714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𝐽</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𝑀𝑆𝐸</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𝜆</m:t>
                      </m:r>
                      <m:nary>
                        <m:naryPr>
                          <m:chr m:val="∑"/>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𝑛</m:t>
                          </m:r>
                        </m:sup>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𝜃</m:t>
                                  </m:r>
                                </m:e>
                                <m:sub>
                                  <m:r>
                                    <a:rPr>
                                      <a:latin typeface="Cambria Math" panose="02040503050406030204" pitchFamily="18" charset="0"/>
                                    </a:rPr>
                                    <m:t>𝑖</m:t>
                                  </m:r>
                                </m:sub>
                              </m:sSub>
                            </m:e>
                          </m:d>
                        </m:e>
                      </m:nary>
                    </m:oMath>
                  </m:oMathPara>
                </a14:m>
                <a:endParaRPr/>
              </a:p>
            </p:txBody>
          </p:sp>
        </mc:Choice>
        <mc:Fallback xmlns:p15="http://schemas.microsoft.com/office/powerpoint/2012/main" xmlns:p14="http://schemas.microsoft.com/office/powerpoint/2010/main" xmlns=""/>
      </mc:AlternateContent>
      <p:sp>
        <p:nvSpPr>
          <p:cNvPr id="887" name="CustomShape 9"/>
          <p:cNvSpPr/>
          <p:nvPr/>
        </p:nvSpPr>
        <p:spPr>
          <a:xfrm>
            <a:off x="3776760" y="4123800"/>
            <a:ext cx="594000" cy="296640"/>
          </a:xfrm>
          <a:prstGeom prst="rightArrow">
            <a:avLst>
              <a:gd name="adj1" fmla="val 50000"/>
              <a:gd name="adj2" fmla="val 50000"/>
            </a:avLst>
          </a:prstGeom>
          <a:gradFill rotWithShape="0">
            <a:gsLst>
              <a:gs pos="0">
                <a:srgbClr val="FF0712"/>
              </a:gs>
              <a:gs pos="100000">
                <a:srgbClr val="FFB3B3"/>
              </a:gs>
            </a:gsLst>
            <a:lin ang="162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88" name="CustomShape 10"/>
          <p:cNvSpPr/>
          <p:nvPr/>
        </p:nvSpPr>
        <p:spPr>
          <a:xfrm>
            <a:off x="5533920" y="3636000"/>
            <a:ext cx="1640880" cy="576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600" b="1" strike="noStrike" spc="-1">
                <a:solidFill>
                  <a:srgbClr val="A40F6C"/>
                </a:solidFill>
                <a:latin typeface="Calibri"/>
                <a:ea typeface="DejaVu Sans"/>
              </a:rPr>
              <a:t>Lasso Regression </a:t>
            </a:r>
            <a:endParaRPr lang="en-AU" sz="1600" b="0" strike="noStrike" spc="-1">
              <a:latin typeface="Arial"/>
            </a:endParaRPr>
          </a:p>
          <a:p>
            <a:pPr algn="ctr">
              <a:lnSpc>
                <a:spcPct val="100000"/>
              </a:lnSpc>
            </a:pPr>
            <a:r>
              <a:rPr lang="en-US" sz="1600" b="0" strike="noStrike" spc="-1">
                <a:solidFill>
                  <a:srgbClr val="000000"/>
                </a:solidFill>
                <a:latin typeface="Calibri"/>
                <a:ea typeface="DejaVu Sans"/>
              </a:rPr>
              <a:t>(uses  norm)</a:t>
            </a:r>
            <a:endParaRPr lang="en-AU" sz="1600" b="0" strike="noStrike" spc="-1">
              <a:latin typeface="Arial"/>
            </a:endParaRPr>
          </a:p>
        </p:txBody>
      </p:sp>
      <p:sp>
        <p:nvSpPr>
          <p:cNvPr id="889" name="CustomShape 11"/>
          <p:cNvSpPr/>
          <p:nvPr/>
        </p:nvSpPr>
        <p:spPr>
          <a:xfrm>
            <a:off x="4795920" y="4123800"/>
            <a:ext cx="3776040" cy="115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Calibri"/>
                <a:ea typeface="DejaVu Sans"/>
              </a:rPr>
              <a:t>Tends to eliminate the weights of the less important features. </a:t>
            </a:r>
            <a:endParaRPr lang="en-AU" sz="1400" b="0" strike="noStrike" spc="-1">
              <a:latin typeface="Arial"/>
            </a:endParaRPr>
          </a:p>
          <a:p>
            <a:pPr marL="343080" indent="-342360">
              <a:lnSpc>
                <a:spcPct val="100000"/>
              </a:lnSpc>
              <a:buClr>
                <a:srgbClr val="A40F6C"/>
              </a:buClr>
              <a:buFont typeface="Arial"/>
              <a:buChar char="•"/>
            </a:pPr>
            <a:r>
              <a:rPr lang="en-US" sz="1400" b="0" strike="noStrike" spc="-1">
                <a:solidFill>
                  <a:srgbClr val="000000"/>
                </a:solidFill>
                <a:latin typeface="Calibri"/>
                <a:ea typeface="DejaVu Sans"/>
              </a:rPr>
              <a:t>Sparse models.</a:t>
            </a:r>
            <a:endParaRPr lang="en-AU" sz="1400" b="0" strike="noStrike" spc="-1">
              <a:latin typeface="Arial"/>
            </a:endParaRPr>
          </a:p>
          <a:p>
            <a:pPr marL="343080" indent="-342360">
              <a:lnSpc>
                <a:spcPct val="100000"/>
              </a:lnSpc>
              <a:buClr>
                <a:srgbClr val="A40F6C"/>
              </a:buClr>
              <a:buFont typeface="Arial"/>
              <a:buChar char="•"/>
            </a:pPr>
            <a:r>
              <a:rPr lang="en-US" sz="1400" b="0" strike="noStrike" spc="-1">
                <a:solidFill>
                  <a:srgbClr val="000000"/>
                </a:solidFill>
                <a:latin typeface="Calibri"/>
                <a:ea typeface="DejaVu Sans"/>
              </a:rPr>
              <a:t>Feature selection. </a:t>
            </a:r>
            <a:endParaRPr lang="en-AU" sz="1400" b="0" strike="noStrike" spc="-1">
              <a:latin typeface="Arial"/>
            </a:endParaRPr>
          </a:p>
          <a:p>
            <a:pPr>
              <a:lnSpc>
                <a:spcPct val="100000"/>
              </a:lnSpc>
            </a:pPr>
            <a:endParaRPr lang="en-AU" sz="1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88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83"/>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884"/>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8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886"/>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887"/>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888"/>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Artificial Intelligence vs Machine Learning vs Data Mining</a:t>
            </a:r>
            <a:endParaRPr lang="en-AU" sz="2000" b="0" strike="noStrike" spc="-1">
              <a:latin typeface="Arial"/>
            </a:endParaRPr>
          </a:p>
        </p:txBody>
      </p:sp>
      <p:sp>
        <p:nvSpPr>
          <p:cNvPr id="233" name="CustomShape 2"/>
          <p:cNvSpPr/>
          <p:nvPr/>
        </p:nvSpPr>
        <p:spPr>
          <a:xfrm>
            <a:off x="0" y="492948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234" name="Picture 29" descr="CORE-Skills-ICONS-5.png"/>
          <p:cNvPicPr/>
          <p:nvPr/>
        </p:nvPicPr>
        <p:blipFill>
          <a:blip r:embed="rId2"/>
          <a:stretch/>
        </p:blipFill>
        <p:spPr>
          <a:xfrm>
            <a:off x="258480" y="30960"/>
            <a:ext cx="873360" cy="873360"/>
          </a:xfrm>
          <a:prstGeom prst="rect">
            <a:avLst/>
          </a:prstGeom>
          <a:ln w="0">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Regularization (Cont.)</a:t>
            </a:r>
            <a:endParaRPr lang="en-AU" sz="2000" b="0" strike="noStrike" spc="-1">
              <a:latin typeface="Arial"/>
            </a:endParaRPr>
          </a:p>
        </p:txBody>
      </p:sp>
      <p:sp>
        <p:nvSpPr>
          <p:cNvPr id="891"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pic>
        <p:nvPicPr>
          <p:cNvPr id="892" name="Picture 15" descr="CORE-Skills-ICONS-5.png"/>
          <p:cNvPicPr/>
          <p:nvPr/>
        </p:nvPicPr>
        <p:blipFill>
          <a:blip r:embed="rId2"/>
          <a:stretch/>
        </p:blipFill>
        <p:spPr>
          <a:xfrm>
            <a:off x="228600" y="0"/>
            <a:ext cx="873360" cy="873360"/>
          </a:xfrm>
          <a:prstGeom prst="rect">
            <a:avLst/>
          </a:prstGeom>
          <a:ln w="0">
            <a:noFill/>
          </a:ln>
        </p:spPr>
      </p:pic>
      <p:sp>
        <p:nvSpPr>
          <p:cNvPr id="893" name="CustomShape 3"/>
          <p:cNvSpPr/>
          <p:nvPr/>
        </p:nvSpPr>
        <p:spPr>
          <a:xfrm>
            <a:off x="301320" y="1133640"/>
            <a:ext cx="2904120" cy="333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ea typeface="DejaVu Sans"/>
              </a:rPr>
              <a:t> defines how much to regularize?</a:t>
            </a:r>
            <a:endParaRPr lang="en-AU" sz="1600" b="0" strike="noStrike" spc="-1">
              <a:latin typeface="Arial"/>
            </a:endParaRPr>
          </a:p>
        </p:txBody>
      </p:sp>
      <p:sp>
        <p:nvSpPr>
          <p:cNvPr id="894" name="CustomShape 4"/>
          <p:cNvSpPr/>
          <p:nvPr/>
        </p:nvSpPr>
        <p:spPr>
          <a:xfrm>
            <a:off x="579960" y="1559520"/>
            <a:ext cx="1683000" cy="24336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spAutoFit/>
          </a:bodyPr>
          <a:lstStyle/>
          <a:p>
            <a:pPr>
              <a:lnSpc>
                <a:spcPct val="100000"/>
              </a:lnSpc>
            </a:pPr>
            <a:r>
              <a:rPr lang="en-US" sz="1600" b="0" strike="noStrike" spc="-1">
                <a:solidFill>
                  <a:srgbClr val="000000"/>
                </a:solidFill>
                <a:latin typeface="Calibri"/>
                <a:ea typeface="DejaVu Sans"/>
              </a:rPr>
              <a:t> –</a:t>
            </a:r>
            <a:r>
              <a:rPr lang="pt-BR" sz="1600" b="0" strike="noStrike" spc="-1">
                <a:solidFill>
                  <a:srgbClr val="000000"/>
                </a:solidFill>
                <a:latin typeface="Calibri"/>
                <a:ea typeface="DejaVu Sans"/>
              </a:rPr>
              <a:t>&gt;</a:t>
            </a:r>
            <a:r>
              <a:rPr lang="en-US" sz="1600" b="0" strike="noStrike" spc="-1">
                <a:solidFill>
                  <a:srgbClr val="000000"/>
                </a:solidFill>
                <a:latin typeface="Calibri"/>
                <a:ea typeface="DejaVu Sans"/>
              </a:rPr>
              <a:t> no regularization</a:t>
            </a:r>
            <a:endParaRPr lang="en-AU" sz="1600" b="0" strike="noStrike" spc="-1">
              <a:latin typeface="Arial"/>
            </a:endParaRPr>
          </a:p>
        </p:txBody>
      </p:sp>
      <mc:AlternateContent xmlns:mc="http://schemas.openxmlformats.org/markup-compatibility/2006" xmlns:a14="http://schemas.microsoft.com/office/drawing/2010/main">
        <mc:Choice Requires="a14">
          <p:sp>
            <p:nvSpPr>
              <p:cNvPr id="895" name="Formula 5"/>
              <p:cNvSpPr txBox="1"/>
              <p:nvPr/>
            </p:nvSpPr>
            <p:spPr>
              <a:xfrm>
                <a:off x="6483600" y="959760"/>
                <a:ext cx="2431080" cy="6714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𝐽</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𝑀𝑆𝐸</m:t>
                      </m:r>
                      <m:d>
                        <m:dPr>
                          <m:ctrlPr>
                            <a:rPr i="1">
                              <a:latin typeface="Cambria Math" panose="02040503050406030204" pitchFamily="18" charset="0"/>
                            </a:rPr>
                          </m:ctrlPr>
                        </m:dPr>
                        <m:e>
                          <m:r>
                            <a:rPr>
                              <a:latin typeface="Cambria Math" panose="02040503050406030204" pitchFamily="18" charset="0"/>
                            </a:rPr>
                            <m:t>𝜃</m:t>
                          </m:r>
                        </m:e>
                      </m:d>
                      <m:r>
                        <a:rPr>
                          <a:latin typeface="Cambria Math" panose="02040503050406030204" pitchFamily="18" charset="0"/>
                        </a:rPr>
                        <m:t>+</m:t>
                      </m:r>
                      <m:r>
                        <a:rPr>
                          <a:latin typeface="Cambria Math" panose="02040503050406030204" pitchFamily="18" charset="0"/>
                        </a:rPr>
                        <m:t>𝜆</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nary>
                        <m:naryPr>
                          <m:chr m:val="∑"/>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𝑛</m:t>
                          </m:r>
                        </m:sup>
                        <m:e>
                          <m:sSubSup>
                            <m:sSubSupPr>
                              <m:ctrlPr>
                                <a:rPr i="1">
                                  <a:latin typeface="Cambria Math" panose="02040503050406030204" pitchFamily="18" charset="0"/>
                                </a:rPr>
                              </m:ctrlPr>
                            </m:sSubSupPr>
                            <m:e>
                              <m:r>
                                <a:rPr>
                                  <a:latin typeface="Cambria Math" panose="02040503050406030204" pitchFamily="18" charset="0"/>
                                </a:rPr>
                                <m:t>𝜃</m:t>
                              </m:r>
                            </m:e>
                            <m:sub>
                              <m:r>
                                <a:rPr>
                                  <a:latin typeface="Cambria Math" panose="02040503050406030204" pitchFamily="18" charset="0"/>
                                </a:rPr>
                                <m:t>1</m:t>
                              </m:r>
                            </m:sub>
                            <m:sup>
                              <m:r>
                                <a:rPr>
                                  <a:latin typeface="Cambria Math" panose="02040503050406030204" pitchFamily="18" charset="0"/>
                                </a:rPr>
                                <m:t>2</m:t>
                              </m:r>
                            </m:sup>
                          </m:sSubSup>
                        </m:e>
                      </m:nary>
                    </m:oMath>
                  </m:oMathPara>
                </a14:m>
                <a:endParaRPr/>
              </a:p>
            </p:txBody>
          </p:sp>
        </mc:Choice>
        <mc:Fallback xmlns:p15="http://schemas.microsoft.com/office/powerpoint/2012/main" xmlns:p14="http://schemas.microsoft.com/office/powerpoint/2010/main" xmlns=""/>
      </mc:AlternateContent>
      <p:pic>
        <p:nvPicPr>
          <p:cNvPr id="896" name="Picture 17"/>
          <p:cNvPicPr/>
          <p:nvPr/>
        </p:nvPicPr>
        <p:blipFill>
          <a:blip r:embed="rId3"/>
          <a:srcRect l="67762" b="-1969"/>
          <a:stretch/>
        </p:blipFill>
        <p:spPr>
          <a:xfrm>
            <a:off x="5901840" y="2086560"/>
            <a:ext cx="2033280" cy="1595160"/>
          </a:xfrm>
          <a:prstGeom prst="rect">
            <a:avLst/>
          </a:prstGeom>
          <a:ln w="0">
            <a:noFill/>
          </a:ln>
        </p:spPr>
      </p:pic>
      <p:sp>
        <p:nvSpPr>
          <p:cNvPr id="897" name="CustomShape 6"/>
          <p:cNvSpPr/>
          <p:nvPr/>
        </p:nvSpPr>
        <p:spPr>
          <a:xfrm>
            <a:off x="1787400" y="3639960"/>
            <a:ext cx="1497960" cy="333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Calibri"/>
                <a:ea typeface="DejaVu Sans"/>
              </a:rPr>
              <a:t> too big</a:t>
            </a:r>
            <a:endParaRPr lang="en-AU" sz="1600" b="0" strike="noStrike" spc="-1">
              <a:latin typeface="Arial"/>
            </a:endParaRPr>
          </a:p>
        </p:txBody>
      </p:sp>
      <p:sp>
        <p:nvSpPr>
          <p:cNvPr id="898" name="CustomShape 7"/>
          <p:cNvSpPr/>
          <p:nvPr/>
        </p:nvSpPr>
        <p:spPr>
          <a:xfrm>
            <a:off x="4227840" y="3638520"/>
            <a:ext cx="1141920" cy="333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Calibri"/>
                <a:ea typeface="Cambria Math"/>
              </a:rPr>
              <a:t>good </a:t>
            </a:r>
            <a:endParaRPr lang="en-AU" sz="1600" b="0" strike="noStrike" spc="-1">
              <a:latin typeface="Arial"/>
            </a:endParaRPr>
          </a:p>
        </p:txBody>
      </p:sp>
      <p:sp>
        <p:nvSpPr>
          <p:cNvPr id="899" name="CustomShape 8"/>
          <p:cNvSpPr/>
          <p:nvPr/>
        </p:nvSpPr>
        <p:spPr>
          <a:xfrm>
            <a:off x="6407280" y="3638520"/>
            <a:ext cx="1527840" cy="333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Calibri"/>
                <a:ea typeface="DejaVu Sans"/>
              </a:rPr>
              <a:t> too small</a:t>
            </a:r>
            <a:endParaRPr lang="en-AU" sz="1600" b="0" strike="noStrike" spc="-1">
              <a:latin typeface="Arial"/>
            </a:endParaRPr>
          </a:p>
        </p:txBody>
      </p:sp>
      <p:pic>
        <p:nvPicPr>
          <p:cNvPr id="900" name="Picture 21"/>
          <p:cNvPicPr/>
          <p:nvPr/>
        </p:nvPicPr>
        <p:blipFill>
          <a:blip r:embed="rId3"/>
          <a:srcRect r="67394" b="420"/>
          <a:stretch/>
        </p:blipFill>
        <p:spPr>
          <a:xfrm>
            <a:off x="1185120" y="2080080"/>
            <a:ext cx="2056680" cy="1557720"/>
          </a:xfrm>
          <a:prstGeom prst="rect">
            <a:avLst/>
          </a:prstGeom>
          <a:ln w="0">
            <a:noFill/>
          </a:ln>
        </p:spPr>
      </p:pic>
      <p:pic>
        <p:nvPicPr>
          <p:cNvPr id="901" name="Picture 22"/>
          <p:cNvPicPr/>
          <p:nvPr/>
        </p:nvPicPr>
        <p:blipFill>
          <a:blip r:embed="rId3"/>
          <a:srcRect l="33970" r="31824" b="-1086"/>
          <a:stretch/>
        </p:blipFill>
        <p:spPr>
          <a:xfrm>
            <a:off x="3493080" y="2089440"/>
            <a:ext cx="2157120" cy="1581480"/>
          </a:xfrm>
          <a:prstGeom prst="rect">
            <a:avLst/>
          </a:prstGeom>
          <a:ln w="0">
            <a:noFill/>
          </a:ln>
        </p:spPr>
      </p:pic>
      <p:sp>
        <p:nvSpPr>
          <p:cNvPr id="902" name="CustomShape 9"/>
          <p:cNvSpPr/>
          <p:nvPr/>
        </p:nvSpPr>
        <p:spPr>
          <a:xfrm>
            <a:off x="163440" y="4023360"/>
            <a:ext cx="8780400" cy="987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𝝀 too big: </a:t>
            </a:r>
            <a:r>
              <a:rPr lang="en-US" sz="1600" b="0" strike="noStrike" spc="-1">
                <a:solidFill>
                  <a:srgbClr val="0F1137"/>
                </a:solidFill>
                <a:latin typeface="Calibri"/>
                <a:ea typeface="DejaVu Sans"/>
              </a:rPr>
              <a:t>all weights tend to zero, result is a line through the data’s mean.</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𝝀 too small: </a:t>
            </a:r>
            <a:r>
              <a:rPr lang="en-US" sz="1600" b="0" strike="noStrike" spc="-1">
                <a:solidFill>
                  <a:srgbClr val="0F1137"/>
                </a:solidFill>
                <a:latin typeface="Calibri"/>
                <a:ea typeface="DejaVu Sans"/>
              </a:rPr>
              <a:t>small penalties and therefore overfitting can still occur. </a:t>
            </a:r>
            <a:endParaRPr lang="en-AU" sz="1600" b="0" strike="noStrike" spc="-1">
              <a:latin typeface="Arial"/>
            </a:endParaRPr>
          </a:p>
          <a:p>
            <a:pPr>
              <a:lnSpc>
                <a:spcPct val="150000"/>
              </a:lnSpc>
              <a:spcBef>
                <a:spcPts val="320"/>
              </a:spcBef>
            </a:pPr>
            <a:endParaRPr lang="en-AU" sz="1600" b="0" strike="noStrike" spc="-1">
              <a:latin typeface="Arial"/>
            </a:endParaRPr>
          </a:p>
          <a:p>
            <a:pPr>
              <a:lnSpc>
                <a:spcPct val="150000"/>
              </a:lnSpc>
              <a:spcBef>
                <a:spcPts val="320"/>
              </a:spcBef>
            </a:pPr>
            <a:endParaRPr lang="en-AU" sz="1600" b="0" strike="noStrike" spc="-1">
              <a:latin typeface="Arial"/>
            </a:endParaRPr>
          </a:p>
          <a:p>
            <a:pPr>
              <a:lnSpc>
                <a:spcPct val="150000"/>
              </a:lnSpc>
              <a:spcBef>
                <a:spcPts val="320"/>
              </a:spcBef>
            </a:pPr>
            <a:endParaRPr lang="en-AU" sz="1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8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896"/>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8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90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8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901"/>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Some toolboxes and open libraries</a:t>
            </a:r>
            <a:endParaRPr lang="en-AU" sz="2000" b="0" strike="noStrike" spc="-1">
              <a:latin typeface="Arial"/>
            </a:endParaRPr>
          </a:p>
        </p:txBody>
      </p:sp>
      <p:sp>
        <p:nvSpPr>
          <p:cNvPr id="904"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905" name="CustomShape 3"/>
          <p:cNvSpPr/>
          <p:nvPr/>
        </p:nvSpPr>
        <p:spPr>
          <a:xfrm>
            <a:off x="225000" y="1192680"/>
            <a:ext cx="7775280" cy="373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Scikit-learn: </a:t>
            </a:r>
            <a:r>
              <a:rPr lang="en-US" sz="1600" b="0" strike="noStrike" spc="-1">
                <a:solidFill>
                  <a:srgbClr val="0F1137"/>
                </a:solidFill>
                <a:latin typeface="Calibri"/>
                <a:ea typeface="DejaVu Sans"/>
              </a:rPr>
              <a:t>machine learning in python.</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StatsModels: </a:t>
            </a:r>
            <a:r>
              <a:rPr lang="en-US" sz="1600" b="0" strike="noStrike" spc="-1">
                <a:solidFill>
                  <a:srgbClr val="0F1137"/>
                </a:solidFill>
                <a:latin typeface="Calibri"/>
                <a:ea typeface="DejaVu Sans"/>
              </a:rPr>
              <a:t>Python for statistical models.</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Imbalanced-learn: </a:t>
            </a:r>
            <a:r>
              <a:rPr lang="en-US" sz="1600" b="0" strike="noStrike" spc="-1">
                <a:solidFill>
                  <a:srgbClr val="0F1137"/>
                </a:solidFill>
                <a:latin typeface="Calibri"/>
                <a:ea typeface="DejaVu Sans"/>
              </a:rPr>
              <a:t>ML for imbalanced datasets in python.</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Shogun:</a:t>
            </a:r>
            <a:r>
              <a:rPr lang="en-US" sz="1600" b="0" strike="noStrike" spc="-1">
                <a:solidFill>
                  <a:srgbClr val="0F1137"/>
                </a:solidFill>
                <a:latin typeface="Calibri"/>
                <a:ea typeface="DejaVu Sans"/>
              </a:rPr>
              <a:t> machine learning library that supports many languages.</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Spark MLlib:</a:t>
            </a:r>
            <a:r>
              <a:rPr lang="en-US" sz="1600" b="0" strike="noStrike" spc="-1">
                <a:solidFill>
                  <a:srgbClr val="0F1137"/>
                </a:solidFill>
                <a:latin typeface="Calibri"/>
                <a:ea typeface="DejaVu Sans"/>
              </a:rPr>
              <a:t> for scalable machine learning applications.</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H2O: </a:t>
            </a:r>
            <a:r>
              <a:rPr lang="en-US" sz="1600" b="0" strike="noStrike" spc="-1">
                <a:solidFill>
                  <a:srgbClr val="0F1137"/>
                </a:solidFill>
                <a:latin typeface="Calibri"/>
                <a:ea typeface="DejaVu Sans"/>
              </a:rPr>
              <a:t>For fraud and tend predictions.</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GoLearn: </a:t>
            </a:r>
            <a:r>
              <a:rPr lang="en-US" sz="1600" b="0" strike="noStrike" spc="-1">
                <a:solidFill>
                  <a:srgbClr val="0F1137"/>
                </a:solidFill>
                <a:latin typeface="Calibri"/>
                <a:ea typeface="DejaVu Sans"/>
              </a:rPr>
              <a:t>To build machine learning in Go language.</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1" strike="noStrike" spc="-1">
                <a:solidFill>
                  <a:srgbClr val="A40F6C"/>
                </a:solidFill>
                <a:latin typeface="Calibri"/>
                <a:ea typeface="DejaVu Sans"/>
              </a:rPr>
              <a:t>DeepLearn.js: </a:t>
            </a:r>
            <a:r>
              <a:rPr lang="en-US" sz="1600" b="0" strike="noStrike" spc="-1">
                <a:solidFill>
                  <a:srgbClr val="0F1137"/>
                </a:solidFill>
                <a:latin typeface="Calibri"/>
                <a:ea typeface="DejaVu Sans"/>
              </a:rPr>
              <a:t>Hardware accelerate machine intelligence for javaScript.</a:t>
            </a:r>
            <a:endParaRPr lang="en-AU" sz="1600" b="0" strike="noStrike" spc="-1">
              <a:latin typeface="Arial"/>
            </a:endParaRPr>
          </a:p>
          <a:p>
            <a:pPr>
              <a:lnSpc>
                <a:spcPct val="100000"/>
              </a:lnSpc>
              <a:spcBef>
                <a:spcPts val="281"/>
              </a:spcBef>
            </a:pPr>
            <a:endParaRPr lang="en-AU" sz="1600" b="0" strike="noStrike" spc="-1">
              <a:latin typeface="Arial"/>
            </a:endParaRPr>
          </a:p>
        </p:txBody>
      </p:sp>
      <p:pic>
        <p:nvPicPr>
          <p:cNvPr id="906" name="Picture 12" descr="CORE-Skills-ICONS-5.png"/>
          <p:cNvPicPr/>
          <p:nvPr/>
        </p:nvPicPr>
        <p:blipFill>
          <a:blip r:embed="rId2"/>
          <a:stretch/>
        </p:blipFill>
        <p:spPr>
          <a:xfrm>
            <a:off x="236160" y="18360"/>
            <a:ext cx="873360" cy="873360"/>
          </a:xfrm>
          <a:prstGeom prst="rect">
            <a:avLst/>
          </a:prstGeom>
          <a:ln w="0">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Further reading</a:t>
            </a:r>
            <a:endParaRPr lang="en-AU" sz="2000" b="0" strike="noStrike" spc="-1">
              <a:latin typeface="Arial"/>
            </a:endParaRPr>
          </a:p>
        </p:txBody>
      </p:sp>
      <p:sp>
        <p:nvSpPr>
          <p:cNvPr id="908"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pic>
        <p:nvPicPr>
          <p:cNvPr id="909" name="Picture 12" descr="CORE-Skills-ICONS-5.png"/>
          <p:cNvPicPr/>
          <p:nvPr/>
        </p:nvPicPr>
        <p:blipFill>
          <a:blip r:embed="rId2"/>
          <a:stretch/>
        </p:blipFill>
        <p:spPr>
          <a:xfrm>
            <a:off x="236160" y="18360"/>
            <a:ext cx="873360" cy="873360"/>
          </a:xfrm>
          <a:prstGeom prst="rect">
            <a:avLst/>
          </a:prstGeom>
          <a:ln w="0">
            <a:noFill/>
          </a:ln>
        </p:spPr>
      </p:pic>
      <p:pic>
        <p:nvPicPr>
          <p:cNvPr id="910" name="Picture 6"/>
          <p:cNvPicPr/>
          <p:nvPr/>
        </p:nvPicPr>
        <p:blipFill>
          <a:blip r:embed="rId3"/>
          <a:stretch/>
        </p:blipFill>
        <p:spPr>
          <a:xfrm>
            <a:off x="4572000" y="1201320"/>
            <a:ext cx="1421280" cy="1823400"/>
          </a:xfrm>
          <a:prstGeom prst="rect">
            <a:avLst/>
          </a:prstGeom>
          <a:ln w="0">
            <a:noFill/>
          </a:ln>
        </p:spPr>
      </p:pic>
      <p:pic>
        <p:nvPicPr>
          <p:cNvPr id="911" name="Picture 7"/>
          <p:cNvPicPr/>
          <p:nvPr/>
        </p:nvPicPr>
        <p:blipFill>
          <a:blip r:embed="rId4"/>
          <a:stretch/>
        </p:blipFill>
        <p:spPr>
          <a:xfrm>
            <a:off x="2581560" y="1201320"/>
            <a:ext cx="1389240" cy="1823400"/>
          </a:xfrm>
          <a:prstGeom prst="rect">
            <a:avLst/>
          </a:prstGeom>
          <a:ln w="0">
            <a:noFill/>
          </a:ln>
        </p:spPr>
      </p:pic>
      <p:pic>
        <p:nvPicPr>
          <p:cNvPr id="912" name="Picture 8"/>
          <p:cNvPicPr/>
          <p:nvPr/>
        </p:nvPicPr>
        <p:blipFill>
          <a:blip r:embed="rId5"/>
          <a:stretch/>
        </p:blipFill>
        <p:spPr>
          <a:xfrm>
            <a:off x="6600240" y="1183320"/>
            <a:ext cx="1414800" cy="1838520"/>
          </a:xfrm>
          <a:prstGeom prst="rect">
            <a:avLst/>
          </a:prstGeom>
          <a:ln w="0">
            <a:noFill/>
          </a:ln>
        </p:spPr>
      </p:pic>
      <p:sp>
        <p:nvSpPr>
          <p:cNvPr id="913" name="CustomShape 3"/>
          <p:cNvSpPr/>
          <p:nvPr/>
        </p:nvSpPr>
        <p:spPr>
          <a:xfrm>
            <a:off x="53640" y="3039120"/>
            <a:ext cx="5055120" cy="194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0000"/>
              </a:lnSpc>
              <a:spcAft>
                <a:spcPts val="901"/>
              </a:spcAft>
              <a:buClr>
                <a:srgbClr val="A40F6C"/>
              </a:buClr>
              <a:buFont typeface="Arial"/>
              <a:buChar char="•"/>
            </a:pPr>
            <a:r>
              <a:rPr lang="en-GB" sz="1400" b="0" strike="noStrike" spc="-1">
                <a:solidFill>
                  <a:srgbClr val="000000"/>
                </a:solidFill>
                <a:latin typeface="Calibri"/>
                <a:ea typeface="DejaVu Sans"/>
              </a:rPr>
              <a:t>Medium website (nice tutorials for practical ML).</a:t>
            </a:r>
            <a:endParaRPr lang="en-AU" sz="1400" b="0" strike="noStrike" spc="-1">
              <a:latin typeface="Arial"/>
            </a:endParaRPr>
          </a:p>
          <a:p>
            <a:pPr marL="457200">
              <a:lnSpc>
                <a:spcPct val="100000"/>
              </a:lnSpc>
              <a:spcAft>
                <a:spcPts val="901"/>
              </a:spcAft>
            </a:pPr>
            <a:r>
              <a:rPr lang="en-GB" sz="1400" b="0" u="sng" strike="noStrike" spc="-1">
                <a:solidFill>
                  <a:srgbClr val="0000FF"/>
                </a:solidFill>
                <a:uFillTx/>
                <a:latin typeface="Calibri"/>
                <a:ea typeface="DejaVu Sans"/>
                <a:hlinkClick r:id="rId6"/>
              </a:rPr>
              <a:t>https://medium.com/topic/artificial-intelligence</a:t>
            </a:r>
            <a:endParaRPr lang="en-AU" sz="1400" b="0" strike="noStrike" spc="-1">
              <a:latin typeface="Arial"/>
            </a:endParaRPr>
          </a:p>
          <a:p>
            <a:pPr marL="285840" indent="-285120">
              <a:lnSpc>
                <a:spcPct val="100000"/>
              </a:lnSpc>
              <a:spcAft>
                <a:spcPts val="901"/>
              </a:spcAft>
              <a:buClr>
                <a:srgbClr val="A40F6C"/>
              </a:buClr>
              <a:buFont typeface="Arial"/>
              <a:buChar char="•"/>
            </a:pPr>
            <a:r>
              <a:rPr lang="en-GB" sz="1400" b="0" strike="noStrike" spc="-1">
                <a:solidFill>
                  <a:srgbClr val="000000"/>
                </a:solidFill>
                <a:latin typeface="Calibri"/>
                <a:ea typeface="DejaVu Sans"/>
              </a:rPr>
              <a:t>Towards Data Science:</a:t>
            </a:r>
            <a:endParaRPr lang="en-AU" sz="1400" b="0" strike="noStrike" spc="-1">
              <a:latin typeface="Arial"/>
            </a:endParaRPr>
          </a:p>
          <a:p>
            <a:pPr marL="457200">
              <a:lnSpc>
                <a:spcPct val="100000"/>
              </a:lnSpc>
              <a:spcAft>
                <a:spcPts val="901"/>
              </a:spcAft>
            </a:pPr>
            <a:r>
              <a:rPr lang="en-GB" sz="1400" b="0" u="sng" strike="noStrike" spc="-1">
                <a:solidFill>
                  <a:srgbClr val="0000FF"/>
                </a:solidFill>
                <a:uFillTx/>
                <a:latin typeface="Calibri"/>
                <a:ea typeface="DejaVu Sans"/>
                <a:hlinkClick r:id="rId7"/>
              </a:rPr>
              <a:t>https://towardsdatascience.com</a:t>
            </a:r>
            <a:endParaRPr lang="en-AU" sz="1400" b="0" strike="noStrike" spc="-1">
              <a:latin typeface="Arial"/>
            </a:endParaRPr>
          </a:p>
          <a:p>
            <a:pPr marL="343080" indent="-342360">
              <a:lnSpc>
                <a:spcPct val="100000"/>
              </a:lnSpc>
              <a:spcAft>
                <a:spcPts val="901"/>
              </a:spcAft>
              <a:buClr>
                <a:srgbClr val="A40F6C"/>
              </a:buClr>
              <a:buFont typeface="Arial"/>
              <a:buChar char="•"/>
            </a:pPr>
            <a:r>
              <a:rPr lang="en-GB" sz="1400" b="0" strike="noStrike" spc="-1">
                <a:solidFill>
                  <a:srgbClr val="000000"/>
                </a:solidFill>
                <a:latin typeface="Calibri"/>
                <a:ea typeface="DejaVu Sans"/>
              </a:rPr>
              <a:t>Oracle + Data Science:</a:t>
            </a:r>
            <a:endParaRPr lang="en-AU" sz="1400" b="0" strike="noStrike" spc="-1">
              <a:latin typeface="Arial"/>
            </a:endParaRPr>
          </a:p>
          <a:p>
            <a:pPr marL="457200">
              <a:lnSpc>
                <a:spcPct val="100000"/>
              </a:lnSpc>
              <a:spcAft>
                <a:spcPts val="901"/>
              </a:spcAft>
            </a:pPr>
            <a:r>
              <a:rPr lang="en-GB" sz="1400" b="0" u="sng" strike="noStrike" spc="-1">
                <a:solidFill>
                  <a:srgbClr val="0000FF"/>
                </a:solidFill>
                <a:uFillTx/>
                <a:latin typeface="Calibri"/>
                <a:ea typeface="DejaVu Sans"/>
                <a:hlinkClick r:id="rId8"/>
              </a:rPr>
              <a:t>https://www.datascience.com/blog</a:t>
            </a:r>
            <a:endParaRPr lang="en-AU" sz="1400" b="0" strike="noStrike" spc="-1">
              <a:latin typeface="Arial"/>
            </a:endParaRPr>
          </a:p>
        </p:txBody>
      </p:sp>
      <p:sp>
        <p:nvSpPr>
          <p:cNvPr id="914" name="CustomShape 4"/>
          <p:cNvSpPr/>
          <p:nvPr/>
        </p:nvSpPr>
        <p:spPr>
          <a:xfrm>
            <a:off x="4466880" y="3035880"/>
            <a:ext cx="4266000" cy="1941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360">
              <a:lnSpc>
                <a:spcPct val="100000"/>
              </a:lnSpc>
              <a:spcAft>
                <a:spcPts val="901"/>
              </a:spcAft>
              <a:buClr>
                <a:srgbClr val="A40F6C"/>
              </a:buClr>
              <a:buFont typeface="Arial"/>
              <a:buChar char="•"/>
            </a:pPr>
            <a:r>
              <a:rPr lang="en-GB" sz="1400" b="0" strike="noStrike" spc="-1">
                <a:solidFill>
                  <a:srgbClr val="000000"/>
                </a:solidFill>
                <a:latin typeface="Calibri"/>
                <a:ea typeface="DejaVu Sans"/>
              </a:rPr>
              <a:t>KDNuggets:</a:t>
            </a:r>
            <a:endParaRPr lang="en-AU" sz="1400" b="0" strike="noStrike" spc="-1">
              <a:latin typeface="Arial"/>
            </a:endParaRPr>
          </a:p>
          <a:p>
            <a:pPr marL="457200">
              <a:lnSpc>
                <a:spcPct val="100000"/>
              </a:lnSpc>
              <a:spcAft>
                <a:spcPts val="901"/>
              </a:spcAft>
            </a:pPr>
            <a:r>
              <a:rPr lang="en-GB" sz="1400" b="0" u="sng" strike="noStrike" spc="-1">
                <a:solidFill>
                  <a:srgbClr val="0000FF"/>
                </a:solidFill>
                <a:uFillTx/>
                <a:latin typeface="Calibri"/>
                <a:ea typeface="DejaVu Sans"/>
                <a:hlinkClick r:id="rId9"/>
              </a:rPr>
              <a:t>https://www.kdnuggets.com</a:t>
            </a:r>
            <a:endParaRPr lang="en-AU" sz="1400" b="0" strike="noStrike" spc="-1">
              <a:latin typeface="Arial"/>
            </a:endParaRPr>
          </a:p>
          <a:p>
            <a:pPr marL="343080" indent="-342360">
              <a:lnSpc>
                <a:spcPct val="100000"/>
              </a:lnSpc>
              <a:spcAft>
                <a:spcPts val="901"/>
              </a:spcAft>
              <a:buClr>
                <a:srgbClr val="A40F6C"/>
              </a:buClr>
              <a:buFont typeface="Arial"/>
              <a:buChar char="•"/>
            </a:pPr>
            <a:r>
              <a:rPr lang="en-GB" sz="1400" b="0" strike="noStrike" spc="-1">
                <a:solidFill>
                  <a:srgbClr val="000000"/>
                </a:solidFill>
                <a:latin typeface="Calibri"/>
                <a:ea typeface="DejaVu Sans"/>
              </a:rPr>
              <a:t>Kaggle:</a:t>
            </a:r>
            <a:endParaRPr lang="en-AU" sz="1400" b="0" strike="noStrike" spc="-1">
              <a:latin typeface="Arial"/>
            </a:endParaRPr>
          </a:p>
          <a:p>
            <a:pPr marL="457200">
              <a:lnSpc>
                <a:spcPct val="100000"/>
              </a:lnSpc>
              <a:spcAft>
                <a:spcPts val="901"/>
              </a:spcAft>
            </a:pPr>
            <a:r>
              <a:rPr lang="en-GB" sz="1400" b="0" u="sng" strike="noStrike" spc="-1">
                <a:solidFill>
                  <a:srgbClr val="0000FF"/>
                </a:solidFill>
                <a:uFillTx/>
                <a:latin typeface="Calibri"/>
                <a:ea typeface="DejaVu Sans"/>
                <a:hlinkClick r:id="rId10"/>
              </a:rPr>
              <a:t>http://blog.kaggle.com</a:t>
            </a:r>
            <a:endParaRPr lang="en-AU" sz="1400" b="0" strike="noStrike" spc="-1">
              <a:latin typeface="Arial"/>
            </a:endParaRPr>
          </a:p>
          <a:p>
            <a:pPr marL="343080" indent="-342360">
              <a:lnSpc>
                <a:spcPct val="100000"/>
              </a:lnSpc>
              <a:spcAft>
                <a:spcPts val="901"/>
              </a:spcAft>
              <a:buClr>
                <a:srgbClr val="A40F6C"/>
              </a:buClr>
              <a:buFont typeface="Arial"/>
              <a:buChar char="•"/>
            </a:pPr>
            <a:r>
              <a:rPr lang="en-GB" sz="1400" b="0" strike="noStrike" spc="-1">
                <a:solidFill>
                  <a:srgbClr val="000000"/>
                </a:solidFill>
                <a:latin typeface="Calibri"/>
                <a:ea typeface="DejaVu Sans"/>
              </a:rPr>
              <a:t>Stack Exchange:</a:t>
            </a:r>
            <a:endParaRPr lang="en-AU" sz="1400" b="0" strike="noStrike" spc="-1">
              <a:latin typeface="Arial"/>
            </a:endParaRPr>
          </a:p>
          <a:p>
            <a:pPr marL="457200">
              <a:lnSpc>
                <a:spcPct val="100000"/>
              </a:lnSpc>
              <a:spcAft>
                <a:spcPts val="901"/>
              </a:spcAft>
            </a:pPr>
            <a:r>
              <a:rPr lang="en-GB" sz="1400" b="0" u="sng" strike="noStrike" spc="-1">
                <a:solidFill>
                  <a:srgbClr val="0000FF"/>
                </a:solidFill>
                <a:uFillTx/>
                <a:latin typeface="Calibri"/>
                <a:ea typeface="DejaVu Sans"/>
                <a:hlinkClick r:id="rId11"/>
              </a:rPr>
              <a:t>https://stats.stackexchange.com</a:t>
            </a:r>
            <a:endParaRPr lang="en-AU" sz="1400" b="0" strike="noStrike" spc="-1">
              <a:latin typeface="Arial"/>
            </a:endParaRPr>
          </a:p>
        </p:txBody>
      </p:sp>
      <p:pic>
        <p:nvPicPr>
          <p:cNvPr id="915" name="Picture 2" descr="Hands-On Machine Learning with Scikit-Learn, Keras, and TensorFlow:  Concepts, Tools, and Techniques to Build Intelligent Systems by Aurélien  Géron - O&amp;#39;Reilly M… | Machine learning projects, Machine learning, Ai machine  learning"/>
          <p:cNvPicPr/>
          <p:nvPr/>
        </p:nvPicPr>
        <p:blipFill>
          <a:blip r:embed="rId12"/>
          <a:stretch/>
        </p:blipFill>
        <p:spPr>
          <a:xfrm>
            <a:off x="678600" y="1177560"/>
            <a:ext cx="1214280" cy="1821960"/>
          </a:xfrm>
          <a:prstGeom prst="rect">
            <a:avLst/>
          </a:prstGeom>
          <a:ln w="0">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Takeaways</a:t>
            </a:r>
            <a:endParaRPr lang="en-AU" sz="2000" b="0" strike="noStrike" spc="-1">
              <a:latin typeface="Arial"/>
            </a:endParaRPr>
          </a:p>
        </p:txBody>
      </p:sp>
      <p:sp>
        <p:nvSpPr>
          <p:cNvPr id="917"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918" name="CustomShape 3"/>
          <p:cNvSpPr/>
          <p:nvPr/>
        </p:nvSpPr>
        <p:spPr>
          <a:xfrm>
            <a:off x="225000" y="1192680"/>
            <a:ext cx="7775280" cy="3733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7000"/>
          </a:bodyPr>
          <a:lstStyle/>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Understanding the problem is the most crucial step. </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Training set should be representative of new cases to be generalized.</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And should contain relevant features.</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Devote a time to explore the structure of the data.</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Data matters more than algorithms for complex problems1.</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Noise in your data can affect learning process, enhancing the probability of overfitting.</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Simple models can give plausible results and should be tested first. </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If the "test set" contributed to any aspect during the learning process, it is not a "test set", and assessment of future outcomes might be compromised.</a:t>
            </a:r>
            <a:endParaRPr lang="en-AU" sz="1600" b="0" strike="noStrike" spc="-1">
              <a:latin typeface="Arial"/>
            </a:endParaRPr>
          </a:p>
          <a:p>
            <a:pPr marL="343080" indent="-342360">
              <a:lnSpc>
                <a:spcPct val="150000"/>
              </a:lnSpc>
              <a:spcBef>
                <a:spcPts val="320"/>
              </a:spcBef>
              <a:buClr>
                <a:srgbClr val="A40F6C"/>
              </a:buClr>
              <a:buFont typeface="Arial"/>
              <a:buChar char="•"/>
            </a:pPr>
            <a:r>
              <a:rPr lang="en-US" sz="1600" b="0" strike="noStrike" spc="-1">
                <a:solidFill>
                  <a:srgbClr val="0F1137"/>
                </a:solidFill>
                <a:latin typeface="Calibri"/>
                <a:ea typeface="DejaVu Sans"/>
              </a:rPr>
              <a:t>If you data set is biased, your learning algorithm will produce a biased outcome as well (sampling bias problem). </a:t>
            </a:r>
            <a:endParaRPr lang="en-AU" sz="1600" b="0" strike="noStrike" spc="-1">
              <a:latin typeface="Arial"/>
            </a:endParaRPr>
          </a:p>
        </p:txBody>
      </p:sp>
      <p:pic>
        <p:nvPicPr>
          <p:cNvPr id="919" name="Picture 12" descr="CORE-Skills-ICONS-5.png"/>
          <p:cNvPicPr/>
          <p:nvPr/>
        </p:nvPicPr>
        <p:blipFill>
          <a:blip r:embed="rId2"/>
          <a:stretch/>
        </p:blipFill>
        <p:spPr>
          <a:xfrm>
            <a:off x="236160" y="18360"/>
            <a:ext cx="873360" cy="873360"/>
          </a:xfrm>
          <a:prstGeom prst="rect">
            <a:avLst/>
          </a:prstGeom>
          <a:ln w="0">
            <a:noFill/>
          </a:ln>
        </p:spPr>
      </p:pic>
      <p:sp>
        <p:nvSpPr>
          <p:cNvPr id="920" name="CustomShape 4"/>
          <p:cNvSpPr/>
          <p:nvPr/>
        </p:nvSpPr>
        <p:spPr>
          <a:xfrm>
            <a:off x="3339720" y="4948200"/>
            <a:ext cx="5923080" cy="21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1 - Halevy, A., Norvig, P., &amp; Pereira, F. (2009). The unreasonable effectiveness of data. IEEE Intelligent Systems, 24(2), 8-12.</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Takeaways (Cont.)</a:t>
            </a:r>
            <a:endParaRPr lang="en-AU" sz="2000" b="0" strike="noStrike" spc="-1">
              <a:latin typeface="Arial"/>
            </a:endParaRPr>
          </a:p>
        </p:txBody>
      </p:sp>
      <p:sp>
        <p:nvSpPr>
          <p:cNvPr id="922" name="CustomShape 2"/>
          <p:cNvSpPr/>
          <p:nvPr/>
        </p:nvSpPr>
        <p:spPr>
          <a:xfrm>
            <a:off x="0" y="492696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a:p>
            <a:pPr>
              <a:lnSpc>
                <a:spcPct val="100000"/>
              </a:lnSpc>
              <a:spcBef>
                <a:spcPts val="210"/>
              </a:spcBef>
              <a:tabLst>
                <a:tab pos="0" algn="l"/>
              </a:tabLst>
            </a:pPr>
            <a:endParaRPr lang="en-AU" sz="1050" b="0" strike="noStrike" spc="-1">
              <a:latin typeface="Arial"/>
            </a:endParaRPr>
          </a:p>
        </p:txBody>
      </p:sp>
      <p:sp>
        <p:nvSpPr>
          <p:cNvPr id="923" name="CustomShape 3"/>
          <p:cNvSpPr/>
          <p:nvPr/>
        </p:nvSpPr>
        <p:spPr>
          <a:xfrm>
            <a:off x="146160" y="1413360"/>
            <a:ext cx="4663800" cy="74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360"/>
              </a:spcBef>
              <a:buClr>
                <a:srgbClr val="A40F6C"/>
              </a:buClr>
              <a:buFont typeface="Arial"/>
              <a:buChar char="•"/>
            </a:pPr>
            <a:r>
              <a:rPr lang="en-US" sz="1800" b="0" strike="noStrike" spc="-1">
                <a:solidFill>
                  <a:srgbClr val="0F1137"/>
                </a:solidFill>
                <a:latin typeface="Calibri"/>
                <a:ea typeface="DejaVu Sans"/>
              </a:rPr>
              <a:t>What are your takeaways?</a:t>
            </a:r>
            <a:endParaRPr lang="en-AU" sz="1800" b="0" strike="noStrike" spc="-1">
              <a:latin typeface="Arial"/>
            </a:endParaRPr>
          </a:p>
        </p:txBody>
      </p:sp>
      <p:pic>
        <p:nvPicPr>
          <p:cNvPr id="924" name="Picture 12" descr="CORE-Skills-ICONS-5.png"/>
          <p:cNvPicPr/>
          <p:nvPr/>
        </p:nvPicPr>
        <p:blipFill>
          <a:blip r:embed="rId2"/>
          <a:stretch/>
        </p:blipFill>
        <p:spPr>
          <a:xfrm>
            <a:off x="236160" y="18360"/>
            <a:ext cx="873360" cy="873360"/>
          </a:xfrm>
          <a:prstGeom prst="rect">
            <a:avLst/>
          </a:prstGeom>
          <a:ln w="0">
            <a:noFill/>
          </a:ln>
        </p:spPr>
      </p:pic>
      <p:sp>
        <p:nvSpPr>
          <p:cNvPr id="925" name="CustomShape 4"/>
          <p:cNvSpPr/>
          <p:nvPr/>
        </p:nvSpPr>
        <p:spPr>
          <a:xfrm>
            <a:off x="3339720" y="4948200"/>
            <a:ext cx="5923080" cy="21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81"/>
              </a:spcBef>
              <a:tabLst>
                <a:tab pos="0" algn="l"/>
              </a:tabLst>
            </a:pPr>
            <a:r>
              <a:rPr lang="en-US" sz="900" b="0" strike="noStrike" spc="-1">
                <a:solidFill>
                  <a:srgbClr val="000000"/>
                </a:solidFill>
                <a:latin typeface="Calibri"/>
                <a:ea typeface="DejaVu Sans"/>
              </a:rPr>
              <a:t>1 - Halevy, A., Norvig, P., &amp; Pereira, F. (2009). The unreasonable effectiveness of data. IEEE Intelligent Systems, 24(2), 8-12.</a:t>
            </a: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a:p>
            <a:pPr>
              <a:lnSpc>
                <a:spcPct val="100000"/>
              </a:lnSpc>
              <a:spcBef>
                <a:spcPts val="181"/>
              </a:spcBef>
              <a:tabLst>
                <a:tab pos="0" algn="l"/>
              </a:tabLst>
            </a:pPr>
            <a:endParaRPr lang="en-AU" sz="900" b="0" strike="noStrike" spc="-1">
              <a:latin typeface="Arial"/>
            </a:endParaRPr>
          </a:p>
        </p:txBody>
      </p:sp>
      <p:sp>
        <p:nvSpPr>
          <p:cNvPr id="926" name="CustomShape 5"/>
          <p:cNvSpPr/>
          <p:nvPr/>
        </p:nvSpPr>
        <p:spPr>
          <a:xfrm>
            <a:off x="5080680" y="1471680"/>
            <a:ext cx="3206520" cy="169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61000"/>
          </a:bodyPr>
          <a:lstStyle/>
          <a:p>
            <a:pPr marL="343080" indent="-342360">
              <a:lnSpc>
                <a:spcPct val="150000"/>
              </a:lnSpc>
              <a:spcBef>
                <a:spcPts val="459"/>
              </a:spcBef>
              <a:buClr>
                <a:srgbClr val="A40F6C"/>
              </a:buClr>
              <a:buFont typeface="Arial"/>
              <a:buChar char="•"/>
            </a:pPr>
            <a:r>
              <a:rPr lang="en-US" sz="2300" b="1" strike="noStrike" spc="-1">
                <a:solidFill>
                  <a:srgbClr val="A40F6C"/>
                </a:solidFill>
                <a:latin typeface="Calibri"/>
                <a:ea typeface="DejaVu Sans"/>
              </a:rPr>
              <a:t>Next week:</a:t>
            </a:r>
            <a:endParaRPr lang="en-AU" sz="2300" b="0" strike="noStrike" spc="-1">
              <a:latin typeface="Arial"/>
            </a:endParaRPr>
          </a:p>
          <a:p>
            <a:pPr marL="743040" lvl="1" indent="-285120">
              <a:lnSpc>
                <a:spcPct val="150000"/>
              </a:lnSpc>
              <a:spcBef>
                <a:spcPts val="420"/>
              </a:spcBef>
              <a:buClr>
                <a:srgbClr val="A40F6C"/>
              </a:buClr>
              <a:buFont typeface="Wingdings" charset="2"/>
              <a:buChar char=""/>
            </a:pPr>
            <a:r>
              <a:rPr lang="en-US" sz="2100" b="0" strike="noStrike" spc="-1">
                <a:solidFill>
                  <a:srgbClr val="000000"/>
                </a:solidFill>
                <a:latin typeface="Calibri"/>
                <a:ea typeface="DejaVu Sans"/>
              </a:rPr>
              <a:t>Artificial Neural Networks</a:t>
            </a:r>
            <a:endParaRPr lang="en-AU" sz="2100" b="0" strike="noStrike" spc="-1">
              <a:latin typeface="Arial"/>
            </a:endParaRPr>
          </a:p>
          <a:p>
            <a:pPr marL="743040" lvl="1" indent="-285120">
              <a:lnSpc>
                <a:spcPct val="150000"/>
              </a:lnSpc>
              <a:spcBef>
                <a:spcPts val="420"/>
              </a:spcBef>
              <a:buClr>
                <a:srgbClr val="A40F6C"/>
              </a:buClr>
              <a:buFont typeface="Wingdings" charset="2"/>
              <a:buChar char=""/>
            </a:pPr>
            <a:r>
              <a:rPr lang="en-US" sz="2100" b="0" strike="noStrike" spc="-1">
                <a:solidFill>
                  <a:srgbClr val="000000"/>
                </a:solidFill>
                <a:latin typeface="Calibri"/>
                <a:ea typeface="DejaVu Sans"/>
              </a:rPr>
              <a:t>Deep Learning</a:t>
            </a:r>
            <a:endParaRPr lang="en-AU" sz="2100" b="0" strike="noStrike" spc="-1">
              <a:latin typeface="Arial"/>
            </a:endParaRPr>
          </a:p>
          <a:p>
            <a:pPr marL="743040" lvl="1" indent="-285120">
              <a:lnSpc>
                <a:spcPct val="150000"/>
              </a:lnSpc>
              <a:spcBef>
                <a:spcPts val="420"/>
              </a:spcBef>
              <a:buClr>
                <a:srgbClr val="A40F6C"/>
              </a:buClr>
              <a:buFont typeface="Wingdings" charset="2"/>
              <a:buChar char=""/>
            </a:pPr>
            <a:r>
              <a:rPr lang="en-US" sz="2100" b="0" strike="noStrike" spc="-1">
                <a:solidFill>
                  <a:srgbClr val="000000"/>
                </a:solidFill>
                <a:latin typeface="Calibri"/>
                <a:ea typeface="DejaVu Sans"/>
              </a:rPr>
              <a:t>Working with images</a:t>
            </a:r>
            <a:endParaRPr lang="en-AU" sz="2100" b="0" strike="noStrike" spc="-1">
              <a:latin typeface="Arial"/>
            </a:endParaRPr>
          </a:p>
        </p:txBody>
      </p:sp>
      <p:sp>
        <p:nvSpPr>
          <p:cNvPr id="927" name="CustomShape 6"/>
          <p:cNvSpPr/>
          <p:nvPr/>
        </p:nvSpPr>
        <p:spPr>
          <a:xfrm>
            <a:off x="146160" y="2707560"/>
            <a:ext cx="5193720" cy="127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150000"/>
              </a:lnSpc>
              <a:spcBef>
                <a:spcPts val="360"/>
              </a:spcBef>
              <a:buClr>
                <a:srgbClr val="A40F6C"/>
              </a:buClr>
              <a:buFont typeface="Arial"/>
              <a:buChar char="•"/>
            </a:pPr>
            <a:r>
              <a:rPr lang="en-US" sz="1800" b="1" strike="noStrike" spc="-1">
                <a:solidFill>
                  <a:srgbClr val="A40F6C"/>
                </a:solidFill>
                <a:latin typeface="Calibri"/>
                <a:ea typeface="DejaVu Sans"/>
              </a:rPr>
              <a:t>Homework:</a:t>
            </a:r>
            <a:endParaRPr lang="en-AU" sz="1800" b="0" strike="noStrike" spc="-1">
              <a:latin typeface="Arial"/>
            </a:endParaRPr>
          </a:p>
          <a:p>
            <a:pPr marL="743040" lvl="1" indent="-285120">
              <a:lnSpc>
                <a:spcPct val="150000"/>
              </a:lnSpc>
              <a:spcBef>
                <a:spcPts val="320"/>
              </a:spcBef>
              <a:buClr>
                <a:srgbClr val="A40F6C"/>
              </a:buClr>
              <a:buFont typeface="Wingdings" charset="2"/>
              <a:buChar char=""/>
            </a:pPr>
            <a:r>
              <a:rPr lang="en-US" sz="1600" b="0" strike="noStrike" spc="-1">
                <a:solidFill>
                  <a:srgbClr val="000000"/>
                </a:solidFill>
                <a:latin typeface="Calibri"/>
                <a:ea typeface="DejaVu Sans"/>
              </a:rPr>
              <a:t>Story and video class from HBR on Nokia’s company-wide ML approach</a:t>
            </a:r>
            <a:endParaRPr lang="en-AU" sz="1600" b="0" strike="noStrike" spc="-1">
              <a:latin typeface="Arial"/>
            </a:endParaRPr>
          </a:p>
        </p:txBody>
      </p:sp>
      <p:sp>
        <p:nvSpPr>
          <p:cNvPr id="928" name="CustomShape 7"/>
          <p:cNvSpPr/>
          <p:nvPr/>
        </p:nvSpPr>
        <p:spPr>
          <a:xfrm>
            <a:off x="861840" y="3877920"/>
            <a:ext cx="8281440" cy="127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57240">
              <a:lnSpc>
                <a:spcPct val="150000"/>
              </a:lnSpc>
              <a:spcBef>
                <a:spcPts val="320"/>
              </a:spcBef>
              <a:tabLst>
                <a:tab pos="0" algn="l"/>
              </a:tabLst>
            </a:pPr>
            <a:r>
              <a:rPr lang="en-US" sz="1600" b="0" u="sng" strike="noStrike" spc="-1">
                <a:solidFill>
                  <a:srgbClr val="0000FF"/>
                </a:solidFill>
                <a:uFillTx/>
                <a:latin typeface="Calibri"/>
                <a:ea typeface="DejaVu Sans"/>
                <a:hlinkClick r:id="rId3"/>
              </a:rPr>
              <a:t>https://</a:t>
            </a:r>
            <a:r>
              <a:rPr lang="en-US" sz="1600" b="0" u="sng" strike="noStrike" spc="-1">
                <a:solidFill>
                  <a:srgbClr val="0000FF"/>
                </a:solidFill>
                <a:uFillTx/>
                <a:latin typeface="Calibri"/>
                <a:ea typeface="DejaVu Sans"/>
                <a:hlinkClick r:id="rId3"/>
              </a:rPr>
              <a:t>hbr.org</a:t>
            </a:r>
            <a:r>
              <a:rPr lang="en-US" sz="1600" b="0" u="sng" strike="noStrike" spc="-1">
                <a:solidFill>
                  <a:srgbClr val="0000FF"/>
                </a:solidFill>
                <a:uFillTx/>
                <a:latin typeface="Calibri"/>
                <a:ea typeface="DejaVu Sans"/>
                <a:hlinkClick r:id="rId3"/>
              </a:rPr>
              <a:t>/2018/10/the-chairman-of-nokia-on-ensuring-every-employee-has-a-basic-understanding-of-machine-learning-including-him</a:t>
            </a:r>
            <a:endParaRPr lang="en-AU" sz="1600" b="0" strike="noStrike" spc="-1">
              <a:latin typeface="Arial"/>
            </a:endParaRPr>
          </a:p>
          <a:p>
            <a:pPr marL="457200">
              <a:lnSpc>
                <a:spcPct val="150000"/>
              </a:lnSpc>
              <a:spcBef>
                <a:spcPts val="320"/>
              </a:spcBef>
              <a:tabLst>
                <a:tab pos="0" algn="l"/>
              </a:tabLst>
            </a:pPr>
            <a:endParaRPr lang="en-AU" sz="1600" b="0" strike="noStrike" spc="-1">
              <a:latin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1605600" y="195480"/>
            <a:ext cx="6949440" cy="44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400"/>
              </a:spcBef>
              <a:tabLst>
                <a:tab pos="0" algn="l"/>
              </a:tabLst>
            </a:pPr>
            <a:r>
              <a:rPr lang="en-US" sz="2000" b="1" strike="noStrike" spc="-1">
                <a:solidFill>
                  <a:srgbClr val="0F1137"/>
                </a:solidFill>
                <a:latin typeface="Calibri"/>
              </a:rPr>
              <a:t>Day 8 Artificial Intelligence vs Machine Learning vs Data Mining</a:t>
            </a:r>
            <a:endParaRPr lang="en-AU" sz="2000" b="0" strike="noStrike" spc="-1">
              <a:latin typeface="Arial"/>
            </a:endParaRPr>
          </a:p>
        </p:txBody>
      </p:sp>
      <p:sp>
        <p:nvSpPr>
          <p:cNvPr id="236" name="CustomShape 2"/>
          <p:cNvSpPr/>
          <p:nvPr/>
        </p:nvSpPr>
        <p:spPr>
          <a:xfrm>
            <a:off x="0" y="4929480"/>
            <a:ext cx="6949440" cy="216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210"/>
              </a:spcBef>
              <a:tabLst>
                <a:tab pos="0" algn="l"/>
              </a:tabLst>
            </a:pPr>
            <a:r>
              <a:rPr lang="en-US" sz="1050" b="0" strike="noStrike" spc="-1">
                <a:solidFill>
                  <a:srgbClr val="000000"/>
                </a:solidFill>
                <a:latin typeface="Calibri"/>
              </a:rPr>
              <a:t>Thomas and Leonardo (UWA)</a:t>
            </a:r>
            <a:endParaRPr lang="en-AU" sz="1050" b="0" strike="noStrike" spc="-1">
              <a:latin typeface="Arial"/>
            </a:endParaRPr>
          </a:p>
        </p:txBody>
      </p:sp>
      <p:sp>
        <p:nvSpPr>
          <p:cNvPr id="237" name="CustomShape 3"/>
          <p:cNvSpPr/>
          <p:nvPr/>
        </p:nvSpPr>
        <p:spPr>
          <a:xfrm>
            <a:off x="5584320" y="1770480"/>
            <a:ext cx="3497760" cy="1688760"/>
          </a:xfrm>
          <a:prstGeom prst="ellipse">
            <a:avLst/>
          </a:prstGeom>
          <a:gradFill rotWithShape="0">
            <a:gsLst>
              <a:gs pos="57000">
                <a:srgbClr val="FFB3B3"/>
              </a:gs>
              <a:gs pos="100000">
                <a:srgbClr val="FF0712"/>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8" name="CustomShape 4"/>
          <p:cNvSpPr/>
          <p:nvPr/>
        </p:nvSpPr>
        <p:spPr>
          <a:xfrm>
            <a:off x="6369480" y="1893240"/>
            <a:ext cx="2518920" cy="1238400"/>
          </a:xfrm>
          <a:prstGeom prst="ellipse">
            <a:avLst/>
          </a:prstGeom>
          <a:gradFill rotWithShape="0">
            <a:gsLst>
              <a:gs pos="100000">
                <a:srgbClr val="F486CA"/>
              </a:gs>
              <a:gs pos="100000">
                <a:srgbClr val="FF0712"/>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39" name="CustomShape 5"/>
          <p:cNvSpPr/>
          <p:nvPr/>
        </p:nvSpPr>
        <p:spPr>
          <a:xfrm>
            <a:off x="6555240" y="2193120"/>
            <a:ext cx="1556280" cy="844200"/>
          </a:xfrm>
          <a:prstGeom prst="ellipse">
            <a:avLst/>
          </a:prstGeom>
          <a:gradFill rotWithShape="0">
            <a:gsLst>
              <a:gs pos="97000">
                <a:srgbClr val="93F0E6"/>
              </a:gs>
              <a:gs pos="100000">
                <a:srgbClr val="FF0712"/>
              </a:gs>
            </a:gsLst>
            <a:lin ang="5400000"/>
          </a:gradFill>
          <a:ln>
            <a:solidFill>
              <a:srgbClr val="EB161E"/>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40" name="CustomShape 6"/>
          <p:cNvSpPr/>
          <p:nvPr/>
        </p:nvSpPr>
        <p:spPr>
          <a:xfrm>
            <a:off x="5778360" y="2282040"/>
            <a:ext cx="615600" cy="57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200" b="0" strike="noStrike" spc="-1">
                <a:solidFill>
                  <a:srgbClr val="000000"/>
                </a:solidFill>
                <a:latin typeface="Calibri"/>
                <a:ea typeface="DejaVu Sans"/>
              </a:rPr>
              <a:t>AI</a:t>
            </a:r>
            <a:endParaRPr lang="en-AU" sz="3200" b="0" strike="noStrike" spc="-1">
              <a:latin typeface="Arial"/>
            </a:endParaRPr>
          </a:p>
        </p:txBody>
      </p:sp>
      <p:sp>
        <p:nvSpPr>
          <p:cNvPr id="241" name="CustomShape 7"/>
          <p:cNvSpPr/>
          <p:nvPr/>
        </p:nvSpPr>
        <p:spPr>
          <a:xfrm>
            <a:off x="8121240" y="2212200"/>
            <a:ext cx="704880" cy="57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200" b="0" strike="noStrike" spc="-1">
                <a:solidFill>
                  <a:srgbClr val="000000"/>
                </a:solidFill>
                <a:latin typeface="Calibri"/>
                <a:ea typeface="DejaVu Sans"/>
              </a:rPr>
              <a:t>ML</a:t>
            </a:r>
            <a:endParaRPr lang="en-AU" sz="3200" b="0" strike="noStrike" spc="-1">
              <a:latin typeface="Arial"/>
            </a:endParaRPr>
          </a:p>
        </p:txBody>
      </p:sp>
      <p:sp>
        <p:nvSpPr>
          <p:cNvPr id="242" name="CustomShape 8"/>
          <p:cNvSpPr/>
          <p:nvPr/>
        </p:nvSpPr>
        <p:spPr>
          <a:xfrm>
            <a:off x="6896520" y="2324520"/>
            <a:ext cx="928440" cy="57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200" b="0" strike="noStrike" spc="-1">
                <a:solidFill>
                  <a:srgbClr val="000000"/>
                </a:solidFill>
                <a:latin typeface="Calibri"/>
                <a:ea typeface="DejaVu Sans"/>
              </a:rPr>
              <a:t>DM</a:t>
            </a:r>
            <a:endParaRPr lang="en-AU" sz="3200" b="0" strike="noStrike" spc="-1">
              <a:latin typeface="Arial"/>
            </a:endParaRPr>
          </a:p>
        </p:txBody>
      </p:sp>
      <p:pic>
        <p:nvPicPr>
          <p:cNvPr id="243" name="Picture 29" descr="CORE-Skills-ICONS-5.png"/>
          <p:cNvPicPr/>
          <p:nvPr/>
        </p:nvPicPr>
        <p:blipFill>
          <a:blip r:embed="rId2"/>
          <a:stretch/>
        </p:blipFill>
        <p:spPr>
          <a:xfrm>
            <a:off x="258480" y="30960"/>
            <a:ext cx="873360" cy="873360"/>
          </a:xfrm>
          <a:prstGeom prst="rect">
            <a:avLst/>
          </a:prstGeom>
          <a:ln w="0">
            <a:noFill/>
          </a:ln>
        </p:spPr>
      </p:pic>
      <p:sp>
        <p:nvSpPr>
          <p:cNvPr id="244" name="CustomShape 9"/>
          <p:cNvSpPr/>
          <p:nvPr/>
        </p:nvSpPr>
        <p:spPr>
          <a:xfrm>
            <a:off x="143640" y="1306800"/>
            <a:ext cx="6831360" cy="96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gn="just">
              <a:lnSpc>
                <a:spcPct val="100000"/>
              </a:lnSpc>
              <a:spcBef>
                <a:spcPts val="340"/>
              </a:spcBef>
              <a:buClr>
                <a:srgbClr val="A40F6C"/>
              </a:buClr>
              <a:buFont typeface="Arial"/>
              <a:buChar char="•"/>
            </a:pPr>
            <a:r>
              <a:rPr lang="en-US" sz="1700" b="0" strike="noStrike" spc="-1">
                <a:solidFill>
                  <a:srgbClr val="0F1137"/>
                </a:solidFill>
                <a:latin typeface="Calibri"/>
                <a:ea typeface="DejaVu Sans"/>
              </a:rPr>
              <a:t>DM: applying techniques to dig into large amounts of data to discover patterns that were not immediately apparent.</a:t>
            </a:r>
            <a:endParaRPr lang="en-AU" sz="1700" b="0" strike="noStrike" spc="-1">
              <a:latin typeface="Arial"/>
            </a:endParaRPr>
          </a:p>
          <a:p>
            <a:pPr>
              <a:lnSpc>
                <a:spcPct val="100000"/>
              </a:lnSpc>
              <a:spcBef>
                <a:spcPts val="340"/>
              </a:spcBef>
              <a:tabLst>
                <a:tab pos="0" algn="l"/>
              </a:tabLst>
            </a:pPr>
            <a:endParaRPr lang="en-AU" sz="1700" b="0" strike="noStrike" spc="-1">
              <a:latin typeface="Arial"/>
            </a:endParaRPr>
          </a:p>
          <a:p>
            <a:pPr>
              <a:lnSpc>
                <a:spcPct val="100000"/>
              </a:lnSpc>
              <a:spcBef>
                <a:spcPts val="340"/>
              </a:spcBef>
              <a:tabLst>
                <a:tab pos="0" algn="l"/>
              </a:tabLst>
            </a:pPr>
            <a:endParaRPr lang="en-AU" sz="1700" b="0" strike="noStrike" spc="-1">
              <a:latin typeface="Arial"/>
            </a:endParaRPr>
          </a:p>
          <a:p>
            <a:pPr>
              <a:lnSpc>
                <a:spcPct val="100000"/>
              </a:lnSpc>
              <a:spcBef>
                <a:spcPts val="340"/>
              </a:spcBef>
              <a:tabLst>
                <a:tab pos="0" algn="l"/>
              </a:tabLst>
            </a:pPr>
            <a:endParaRPr lang="en-AU" sz="1700" b="0" strike="noStrike" spc="-1">
              <a:latin typeface="Arial"/>
            </a:endParaRPr>
          </a:p>
        </p:txBody>
      </p:sp>
      <p:sp>
        <p:nvSpPr>
          <p:cNvPr id="245" name="CustomShape 10"/>
          <p:cNvSpPr/>
          <p:nvPr/>
        </p:nvSpPr>
        <p:spPr>
          <a:xfrm>
            <a:off x="177480" y="2226960"/>
            <a:ext cx="5658840" cy="118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A40F6C"/>
              </a:buClr>
              <a:buFont typeface="Arial"/>
              <a:buChar char="•"/>
            </a:pPr>
            <a:r>
              <a:rPr lang="en-US" sz="1800" b="0" strike="noStrike" spc="-1">
                <a:solidFill>
                  <a:srgbClr val="000000"/>
                </a:solidFill>
                <a:latin typeface="Calibri"/>
                <a:ea typeface="DejaVu Sans"/>
              </a:rPr>
              <a:t>ML: goes beyond DM and provides the system the ability to build a trained model that can predict and compare new data or situations based on the training set.</a:t>
            </a:r>
            <a:endParaRPr lang="en-AU" sz="1800" b="0" strike="noStrike" spc="-1">
              <a:latin typeface="Arial"/>
            </a:endParaRPr>
          </a:p>
        </p:txBody>
      </p:sp>
      <p:sp>
        <p:nvSpPr>
          <p:cNvPr id="246" name="CustomShape 11"/>
          <p:cNvSpPr/>
          <p:nvPr/>
        </p:nvSpPr>
        <p:spPr>
          <a:xfrm>
            <a:off x="189000" y="3744000"/>
            <a:ext cx="862812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A40F6C"/>
              </a:buClr>
              <a:buFont typeface="Arial"/>
              <a:buChar char="•"/>
            </a:pPr>
            <a:r>
              <a:rPr lang="en-US" sz="1800" b="0" strike="noStrike" spc="-1">
                <a:solidFill>
                  <a:srgbClr val="000000"/>
                </a:solidFill>
                <a:latin typeface="Calibri"/>
                <a:ea typeface="DejaVu Sans"/>
              </a:rPr>
              <a:t>AI: goes beyond ML and provides the system the ability to take decisions so the model can create associations among events and situations without ever having seen such patterns or data before.</a:t>
            </a:r>
            <a:endParaRPr lang="en-AU" sz="18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A8014 CORE Skills Powerpoint-1.thmx</Template>
  <TotalTime>3740</TotalTime>
  <Words>5832</Words>
  <Application>Microsoft Office PowerPoint</Application>
  <PresentationFormat>On-screen Show (16:9)</PresentationFormat>
  <Paragraphs>831</Paragraphs>
  <Slides>85</Slides>
  <Notes>0</Notes>
  <HiddenSlides>0</HiddenSlides>
  <ScaleCrop>false</ScaleCrop>
  <HeadingPairs>
    <vt:vector size="4" baseType="variant">
      <vt:variant>
        <vt:lpstr>Theme</vt:lpstr>
      </vt:variant>
      <vt:variant>
        <vt:i4>5</vt:i4>
      </vt:variant>
      <vt:variant>
        <vt:lpstr>Slide Titles</vt:lpstr>
      </vt:variant>
      <vt:variant>
        <vt:i4>85</vt:i4>
      </vt:variant>
    </vt:vector>
  </HeadingPairs>
  <TitlesOfParts>
    <vt:vector size="90" baseType="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dc:description/>
  <cp:lastModifiedBy>Thomas Stemler</cp:lastModifiedBy>
  <cp:revision>424</cp:revision>
  <dcterms:created xsi:type="dcterms:W3CDTF">2020-01-22T07:55:46Z</dcterms:created>
  <dcterms:modified xsi:type="dcterms:W3CDTF">2022-11-01T03:31:35Z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(16:9)</vt:lpwstr>
  </property>
  <property fmtid="{D5CDD505-2E9C-101B-9397-08002B2CF9AE}" pid="3" name="Slides">
    <vt:i4>86</vt:i4>
  </property>
</Properties>
</file>